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3" r:id="rId17"/>
    <p:sldId id="270" r:id="rId18"/>
    <p:sldId id="271" r:id="rId19"/>
  </p:sldIdLst>
  <p:sldSz cx="9144000" cy="6858000" type="screen4x3"/>
  <p:notesSz cx="6761163" cy="9942513"/>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60"/>
  </p:normalViewPr>
  <p:slideViewPr>
    <p:cSldViewPr>
      <p:cViewPr varScale="1">
        <p:scale>
          <a:sx n="92" d="100"/>
          <a:sy n="92" d="100"/>
        </p:scale>
        <p:origin x="1508" y="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A6DDA6-77F1-4468-8E6E-82123F93C2D7}"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39206E54-00EC-496A-B836-9FFBD2A7E907}">
      <dgm:prSet phldrT="[Текст]" custT="1">
        <dgm:style>
          <a:lnRef idx="1">
            <a:schemeClr val="accent1"/>
          </a:lnRef>
          <a:fillRef idx="2">
            <a:schemeClr val="accent1"/>
          </a:fillRef>
          <a:effectRef idx="1">
            <a:schemeClr val="accent1"/>
          </a:effectRef>
          <a:fontRef idx="minor">
            <a:schemeClr val="dk1"/>
          </a:fontRef>
        </dgm:style>
      </dgm:prSet>
      <dgm:spPr/>
      <dgm:t>
        <a:bodyPr/>
        <a:lstStyle/>
        <a:p>
          <a:r>
            <a:rPr lang="kk-KZ" sz="2800" dirty="0">
              <a:solidFill>
                <a:schemeClr val="tx1"/>
              </a:solidFill>
              <a:latin typeface="Times New Roman" pitchFamily="18" charset="0"/>
              <a:cs typeface="Times New Roman" pitchFamily="18" charset="0"/>
            </a:rPr>
            <a:t>Кәсіпкерлік этиканы реттеу жүйесінің төрт деңгейі </a:t>
          </a:r>
          <a:endParaRPr lang="ru-RU" sz="2800" dirty="0">
            <a:solidFill>
              <a:schemeClr val="tx1"/>
            </a:solidFill>
            <a:latin typeface="Times New Roman" pitchFamily="18" charset="0"/>
            <a:cs typeface="Times New Roman" pitchFamily="18" charset="0"/>
          </a:endParaRPr>
        </a:p>
      </dgm:t>
    </dgm:pt>
    <dgm:pt modelId="{DC2E4244-4431-4C42-81B5-8169186E9E59}" type="parTrans" cxnId="{84FAFB28-0E18-4D5A-8C90-31BD6BC93303}">
      <dgm:prSet/>
      <dgm:spPr/>
      <dgm:t>
        <a:bodyPr/>
        <a:lstStyle/>
        <a:p>
          <a:endParaRPr lang="ru-RU" sz="2800">
            <a:solidFill>
              <a:schemeClr val="tx1"/>
            </a:solidFill>
            <a:latin typeface="Times New Roman" pitchFamily="18" charset="0"/>
            <a:cs typeface="Times New Roman" pitchFamily="18" charset="0"/>
          </a:endParaRPr>
        </a:p>
      </dgm:t>
    </dgm:pt>
    <dgm:pt modelId="{FE6E0406-77F1-4DC2-8D4C-BC250555B4E9}" type="sibTrans" cxnId="{84FAFB28-0E18-4D5A-8C90-31BD6BC93303}">
      <dgm:prSet/>
      <dgm:spPr/>
      <dgm:t>
        <a:bodyPr/>
        <a:lstStyle/>
        <a:p>
          <a:endParaRPr lang="ru-RU" sz="2800">
            <a:solidFill>
              <a:schemeClr val="tx1"/>
            </a:solidFill>
            <a:latin typeface="Times New Roman" pitchFamily="18" charset="0"/>
            <a:cs typeface="Times New Roman" pitchFamily="18" charset="0"/>
          </a:endParaRPr>
        </a:p>
      </dgm:t>
    </dgm:pt>
    <dgm:pt modelId="{9E0B202D-424D-4BE4-9AED-255C985D4983}">
      <dgm:prSet phldrT="[Текст]" custT="1">
        <dgm:style>
          <a:lnRef idx="1">
            <a:schemeClr val="accent1"/>
          </a:lnRef>
          <a:fillRef idx="3">
            <a:schemeClr val="accent1"/>
          </a:fillRef>
          <a:effectRef idx="2">
            <a:schemeClr val="accent1"/>
          </a:effectRef>
          <a:fontRef idx="minor">
            <a:schemeClr val="lt1"/>
          </a:fontRef>
        </dgm:style>
      </dgm:prSet>
      <dgm:spPr/>
      <dgm:t>
        <a:bodyPr/>
        <a:lstStyle/>
        <a:p>
          <a:r>
            <a:rPr lang="kk-KZ" sz="2800" dirty="0">
              <a:solidFill>
                <a:schemeClr val="tx1"/>
              </a:solidFill>
              <a:latin typeface="Times New Roman" pitchFamily="18" charset="0"/>
              <a:cs typeface="Times New Roman" pitchFamily="18" charset="0"/>
            </a:rPr>
            <a:t>Этикалық қағидалар</a:t>
          </a:r>
          <a:endParaRPr lang="ru-RU" sz="2800" dirty="0">
            <a:solidFill>
              <a:schemeClr val="tx1"/>
            </a:solidFill>
            <a:latin typeface="Times New Roman" pitchFamily="18" charset="0"/>
            <a:cs typeface="Times New Roman" pitchFamily="18" charset="0"/>
          </a:endParaRPr>
        </a:p>
      </dgm:t>
    </dgm:pt>
    <dgm:pt modelId="{A4632C23-115F-4E47-A9F3-0DAD4FEBDC75}" type="parTrans" cxnId="{DB7C5C23-028F-4711-A845-ED20A5BE041F}">
      <dgm:prSet/>
      <dgm:spPr/>
      <dgm:t>
        <a:bodyPr/>
        <a:lstStyle/>
        <a:p>
          <a:endParaRPr lang="ru-RU" sz="2800">
            <a:solidFill>
              <a:schemeClr val="tx1"/>
            </a:solidFill>
            <a:latin typeface="Times New Roman" pitchFamily="18" charset="0"/>
            <a:cs typeface="Times New Roman" pitchFamily="18" charset="0"/>
          </a:endParaRPr>
        </a:p>
      </dgm:t>
    </dgm:pt>
    <dgm:pt modelId="{7E1E35BB-8FAA-478F-BF32-14BB634C2AF9}" type="sibTrans" cxnId="{DB7C5C23-028F-4711-A845-ED20A5BE041F}">
      <dgm:prSet/>
      <dgm:spPr/>
      <dgm:t>
        <a:bodyPr/>
        <a:lstStyle/>
        <a:p>
          <a:endParaRPr lang="ru-RU" sz="2800">
            <a:solidFill>
              <a:schemeClr val="tx1"/>
            </a:solidFill>
            <a:latin typeface="Times New Roman" pitchFamily="18" charset="0"/>
            <a:cs typeface="Times New Roman" pitchFamily="18" charset="0"/>
          </a:endParaRPr>
        </a:p>
      </dgm:t>
    </dgm:pt>
    <dgm:pt modelId="{CD18316A-63F2-4F0E-A072-512984E927FC}">
      <dgm:prSet phldrT="[Текст]" custT="1">
        <dgm:style>
          <a:lnRef idx="1">
            <a:schemeClr val="accent1"/>
          </a:lnRef>
          <a:fillRef idx="2">
            <a:schemeClr val="accent1"/>
          </a:fillRef>
          <a:effectRef idx="1">
            <a:schemeClr val="accent1"/>
          </a:effectRef>
          <a:fontRef idx="minor">
            <a:schemeClr val="dk1"/>
          </a:fontRef>
        </dgm:style>
      </dgm:prSet>
      <dgm:spPr/>
      <dgm:t>
        <a:bodyPr/>
        <a:lstStyle/>
        <a:p>
          <a:r>
            <a:rPr lang="kk-KZ" sz="2800" dirty="0">
              <a:solidFill>
                <a:schemeClr val="tx1"/>
              </a:solidFill>
              <a:latin typeface="Times New Roman" pitchFamily="18" charset="0"/>
              <a:cs typeface="Times New Roman" pitchFamily="18" charset="0"/>
            </a:rPr>
            <a:t>Кәсіпорын қызметкерлерінің іс-әрекетін реттейтін нормативтік актілер</a:t>
          </a:r>
          <a:endParaRPr lang="ru-RU" sz="2800" dirty="0">
            <a:solidFill>
              <a:schemeClr val="tx1"/>
            </a:solidFill>
            <a:latin typeface="Times New Roman" pitchFamily="18" charset="0"/>
            <a:cs typeface="Times New Roman" pitchFamily="18" charset="0"/>
          </a:endParaRPr>
        </a:p>
      </dgm:t>
    </dgm:pt>
    <dgm:pt modelId="{87956345-BD74-4A77-B6EA-94D42F2D8825}" type="parTrans" cxnId="{0DF20548-474B-45C7-B8A1-144F469333B8}">
      <dgm:prSet/>
      <dgm:spPr/>
      <dgm:t>
        <a:bodyPr/>
        <a:lstStyle/>
        <a:p>
          <a:endParaRPr lang="ru-RU" sz="2800">
            <a:solidFill>
              <a:schemeClr val="tx1"/>
            </a:solidFill>
            <a:latin typeface="Times New Roman" pitchFamily="18" charset="0"/>
            <a:cs typeface="Times New Roman" pitchFamily="18" charset="0"/>
          </a:endParaRPr>
        </a:p>
      </dgm:t>
    </dgm:pt>
    <dgm:pt modelId="{7F2D88AA-BF41-434A-9D55-32C92BFE4DF7}" type="sibTrans" cxnId="{0DF20548-474B-45C7-B8A1-144F469333B8}">
      <dgm:prSet/>
      <dgm:spPr/>
      <dgm:t>
        <a:bodyPr/>
        <a:lstStyle/>
        <a:p>
          <a:endParaRPr lang="ru-RU" sz="2800">
            <a:solidFill>
              <a:schemeClr val="tx1"/>
            </a:solidFill>
            <a:latin typeface="Times New Roman" pitchFamily="18" charset="0"/>
            <a:cs typeface="Times New Roman" pitchFamily="18" charset="0"/>
          </a:endParaRPr>
        </a:p>
      </dgm:t>
    </dgm:pt>
    <dgm:pt modelId="{1673F68F-8319-4EC4-B690-2FAF49884B9F}">
      <dgm:prSet phldrT="[Текст]" custT="1">
        <dgm:style>
          <a:lnRef idx="1">
            <a:schemeClr val="accent5"/>
          </a:lnRef>
          <a:fillRef idx="2">
            <a:schemeClr val="accent5"/>
          </a:fillRef>
          <a:effectRef idx="1">
            <a:schemeClr val="accent5"/>
          </a:effectRef>
          <a:fontRef idx="minor">
            <a:schemeClr val="dk1"/>
          </a:fontRef>
        </dgm:style>
      </dgm:prSet>
      <dgm:spPr/>
      <dgm:t>
        <a:bodyPr/>
        <a:lstStyle/>
        <a:p>
          <a:r>
            <a:rPr lang="kk-KZ" sz="2800" dirty="0">
              <a:solidFill>
                <a:schemeClr val="tx1"/>
              </a:solidFill>
              <a:latin typeface="Times New Roman" pitchFamily="18" charset="0"/>
              <a:cs typeface="Times New Roman" pitchFamily="18" charset="0"/>
            </a:rPr>
            <a:t>Кәсіпорынның еңбек ұжымы</a:t>
          </a:r>
          <a:endParaRPr lang="ru-RU" sz="2800" dirty="0">
            <a:solidFill>
              <a:schemeClr val="tx1"/>
            </a:solidFill>
            <a:latin typeface="Times New Roman" pitchFamily="18" charset="0"/>
            <a:cs typeface="Times New Roman" pitchFamily="18" charset="0"/>
          </a:endParaRPr>
        </a:p>
      </dgm:t>
    </dgm:pt>
    <dgm:pt modelId="{0B8323A3-7E27-4739-85B1-D5F3B6B1BDFD}" type="parTrans" cxnId="{4A3A871B-AAB2-47EB-8BD8-414CA4C4E0C2}">
      <dgm:prSet/>
      <dgm:spPr/>
      <dgm:t>
        <a:bodyPr/>
        <a:lstStyle/>
        <a:p>
          <a:endParaRPr lang="ru-RU" sz="2800">
            <a:solidFill>
              <a:schemeClr val="tx1"/>
            </a:solidFill>
            <a:latin typeface="Times New Roman" pitchFamily="18" charset="0"/>
            <a:cs typeface="Times New Roman" pitchFamily="18" charset="0"/>
          </a:endParaRPr>
        </a:p>
      </dgm:t>
    </dgm:pt>
    <dgm:pt modelId="{47B86CFB-2F34-4313-9F6F-01F27282B0AC}" type="sibTrans" cxnId="{4A3A871B-AAB2-47EB-8BD8-414CA4C4E0C2}">
      <dgm:prSet/>
      <dgm:spPr/>
      <dgm:t>
        <a:bodyPr/>
        <a:lstStyle/>
        <a:p>
          <a:endParaRPr lang="ru-RU" sz="2800">
            <a:solidFill>
              <a:schemeClr val="tx1"/>
            </a:solidFill>
            <a:latin typeface="Times New Roman" pitchFamily="18" charset="0"/>
            <a:cs typeface="Times New Roman" pitchFamily="18" charset="0"/>
          </a:endParaRPr>
        </a:p>
      </dgm:t>
    </dgm:pt>
    <dgm:pt modelId="{DAFDFF1D-D4B1-4E6E-A017-51057BF0107A}">
      <dgm:prSet phldrT="[Текст]" custT="1">
        <dgm:style>
          <a:lnRef idx="1">
            <a:schemeClr val="accent5"/>
          </a:lnRef>
          <a:fillRef idx="2">
            <a:schemeClr val="accent5"/>
          </a:fillRef>
          <a:effectRef idx="1">
            <a:schemeClr val="accent5"/>
          </a:effectRef>
          <a:fontRef idx="minor">
            <a:schemeClr val="dk1"/>
          </a:fontRef>
        </dgm:style>
      </dgm:prSet>
      <dgm:spPr/>
      <dgm:t>
        <a:bodyPr/>
        <a:lstStyle/>
        <a:p>
          <a:r>
            <a:rPr lang="kk-KZ" sz="2800" dirty="0">
              <a:solidFill>
                <a:schemeClr val="tx1"/>
              </a:solidFill>
              <a:latin typeface="Times New Roman" pitchFamily="18" charset="0"/>
              <a:cs typeface="Times New Roman" pitchFamily="18" charset="0"/>
            </a:rPr>
            <a:t>Кәсіпорын қызметкерлерінің жеке мотивтері</a:t>
          </a:r>
          <a:endParaRPr lang="ru-RU" sz="2800" dirty="0">
            <a:solidFill>
              <a:schemeClr val="tx1"/>
            </a:solidFill>
            <a:latin typeface="Times New Roman" pitchFamily="18" charset="0"/>
            <a:cs typeface="Times New Roman" pitchFamily="18" charset="0"/>
          </a:endParaRPr>
        </a:p>
      </dgm:t>
    </dgm:pt>
    <dgm:pt modelId="{FB95C63F-957B-4C7C-8FAE-2CCE22F7F0AF}" type="parTrans" cxnId="{FE76F3DA-532B-4191-8EDC-2A87C7C5E8E0}">
      <dgm:prSet/>
      <dgm:spPr/>
      <dgm:t>
        <a:bodyPr/>
        <a:lstStyle/>
        <a:p>
          <a:endParaRPr lang="ru-RU" sz="2800">
            <a:solidFill>
              <a:schemeClr val="tx1"/>
            </a:solidFill>
            <a:latin typeface="Times New Roman" pitchFamily="18" charset="0"/>
            <a:cs typeface="Times New Roman" pitchFamily="18" charset="0"/>
          </a:endParaRPr>
        </a:p>
      </dgm:t>
    </dgm:pt>
    <dgm:pt modelId="{8051A9E6-9AC5-4E8D-8578-E0D95434145B}" type="sibTrans" cxnId="{FE76F3DA-532B-4191-8EDC-2A87C7C5E8E0}">
      <dgm:prSet/>
      <dgm:spPr/>
      <dgm:t>
        <a:bodyPr/>
        <a:lstStyle/>
        <a:p>
          <a:endParaRPr lang="ru-RU" sz="2800">
            <a:solidFill>
              <a:schemeClr val="tx1"/>
            </a:solidFill>
            <a:latin typeface="Times New Roman" pitchFamily="18" charset="0"/>
            <a:cs typeface="Times New Roman" pitchFamily="18" charset="0"/>
          </a:endParaRPr>
        </a:p>
      </dgm:t>
    </dgm:pt>
    <dgm:pt modelId="{BBD2B247-46C2-4935-A1AC-617C7E1D159C}" type="pres">
      <dgm:prSet presAssocID="{4BA6DDA6-77F1-4468-8E6E-82123F93C2D7}" presName="composite" presStyleCnt="0">
        <dgm:presLayoutVars>
          <dgm:chMax val="1"/>
          <dgm:dir/>
          <dgm:resizeHandles val="exact"/>
        </dgm:presLayoutVars>
      </dgm:prSet>
      <dgm:spPr/>
      <dgm:t>
        <a:bodyPr/>
        <a:lstStyle/>
        <a:p>
          <a:endParaRPr lang="ru-RU"/>
        </a:p>
      </dgm:t>
    </dgm:pt>
    <dgm:pt modelId="{07EAE302-74FE-4BEF-8A87-D867DE2BAC84}" type="pres">
      <dgm:prSet presAssocID="{39206E54-00EC-496A-B836-9FFBD2A7E907}" presName="roof" presStyleLbl="dkBgShp" presStyleIdx="0" presStyleCnt="2"/>
      <dgm:spPr/>
      <dgm:t>
        <a:bodyPr/>
        <a:lstStyle/>
        <a:p>
          <a:endParaRPr lang="ru-RU"/>
        </a:p>
      </dgm:t>
    </dgm:pt>
    <dgm:pt modelId="{678C8D66-90F8-4D8D-B93F-DD376EBC7B55}" type="pres">
      <dgm:prSet presAssocID="{39206E54-00EC-496A-B836-9FFBD2A7E907}" presName="pillars" presStyleCnt="0"/>
      <dgm:spPr/>
    </dgm:pt>
    <dgm:pt modelId="{4237C6D9-C95B-4AB2-87BD-7C7E310968B0}" type="pres">
      <dgm:prSet presAssocID="{39206E54-00EC-496A-B836-9FFBD2A7E907}" presName="pillar1" presStyleLbl="node1" presStyleIdx="0" presStyleCnt="4">
        <dgm:presLayoutVars>
          <dgm:bulletEnabled val="1"/>
        </dgm:presLayoutVars>
      </dgm:prSet>
      <dgm:spPr/>
      <dgm:t>
        <a:bodyPr/>
        <a:lstStyle/>
        <a:p>
          <a:endParaRPr lang="ru-RU"/>
        </a:p>
      </dgm:t>
    </dgm:pt>
    <dgm:pt modelId="{9AD603EF-FB0D-4ECF-9EAF-571448FAEC74}" type="pres">
      <dgm:prSet presAssocID="{CD18316A-63F2-4F0E-A072-512984E927FC}" presName="pillarX" presStyleLbl="node1" presStyleIdx="1" presStyleCnt="4">
        <dgm:presLayoutVars>
          <dgm:bulletEnabled val="1"/>
        </dgm:presLayoutVars>
      </dgm:prSet>
      <dgm:spPr/>
      <dgm:t>
        <a:bodyPr/>
        <a:lstStyle/>
        <a:p>
          <a:endParaRPr lang="ru-RU"/>
        </a:p>
      </dgm:t>
    </dgm:pt>
    <dgm:pt modelId="{0471EE73-E2E0-4337-8DAC-099F5A007AA4}" type="pres">
      <dgm:prSet presAssocID="{1673F68F-8319-4EC4-B690-2FAF49884B9F}" presName="pillarX" presStyleLbl="node1" presStyleIdx="2" presStyleCnt="4">
        <dgm:presLayoutVars>
          <dgm:bulletEnabled val="1"/>
        </dgm:presLayoutVars>
      </dgm:prSet>
      <dgm:spPr/>
      <dgm:t>
        <a:bodyPr/>
        <a:lstStyle/>
        <a:p>
          <a:endParaRPr lang="ru-RU"/>
        </a:p>
      </dgm:t>
    </dgm:pt>
    <dgm:pt modelId="{FD73D80D-A86F-4783-A55D-2E1A4D00394E}" type="pres">
      <dgm:prSet presAssocID="{DAFDFF1D-D4B1-4E6E-A017-51057BF0107A}" presName="pillarX" presStyleLbl="node1" presStyleIdx="3" presStyleCnt="4">
        <dgm:presLayoutVars>
          <dgm:bulletEnabled val="1"/>
        </dgm:presLayoutVars>
      </dgm:prSet>
      <dgm:spPr/>
      <dgm:t>
        <a:bodyPr/>
        <a:lstStyle/>
        <a:p>
          <a:endParaRPr lang="ru-RU"/>
        </a:p>
      </dgm:t>
    </dgm:pt>
    <dgm:pt modelId="{96365675-2D31-4638-8FA2-E1E532E58A6E}" type="pres">
      <dgm:prSet presAssocID="{39206E54-00EC-496A-B836-9FFBD2A7E907}" presName="base" presStyleLbl="dkBgShp" presStyleIdx="1" presStyleCnt="2"/>
      <dgm:spPr/>
    </dgm:pt>
  </dgm:ptLst>
  <dgm:cxnLst>
    <dgm:cxn modelId="{A294E60A-304B-43D1-AAAB-94B2422C9765}" type="presOf" srcId="{39206E54-00EC-496A-B836-9FFBD2A7E907}" destId="{07EAE302-74FE-4BEF-8A87-D867DE2BAC84}" srcOrd="0" destOrd="0" presId="urn:microsoft.com/office/officeart/2005/8/layout/hList3"/>
    <dgm:cxn modelId="{B63B205D-57D2-4893-961F-142BD4E38906}" type="presOf" srcId="{1673F68F-8319-4EC4-B690-2FAF49884B9F}" destId="{0471EE73-E2E0-4337-8DAC-099F5A007AA4}" srcOrd="0" destOrd="0" presId="urn:microsoft.com/office/officeart/2005/8/layout/hList3"/>
    <dgm:cxn modelId="{0DF20548-474B-45C7-B8A1-144F469333B8}" srcId="{39206E54-00EC-496A-B836-9FFBD2A7E907}" destId="{CD18316A-63F2-4F0E-A072-512984E927FC}" srcOrd="1" destOrd="0" parTransId="{87956345-BD74-4A77-B6EA-94D42F2D8825}" sibTransId="{7F2D88AA-BF41-434A-9D55-32C92BFE4DF7}"/>
    <dgm:cxn modelId="{DB7C5C23-028F-4711-A845-ED20A5BE041F}" srcId="{39206E54-00EC-496A-B836-9FFBD2A7E907}" destId="{9E0B202D-424D-4BE4-9AED-255C985D4983}" srcOrd="0" destOrd="0" parTransId="{A4632C23-115F-4E47-A9F3-0DAD4FEBDC75}" sibTransId="{7E1E35BB-8FAA-478F-BF32-14BB634C2AF9}"/>
    <dgm:cxn modelId="{42E248D6-4767-4E81-8B10-E772A010323F}" type="presOf" srcId="{9E0B202D-424D-4BE4-9AED-255C985D4983}" destId="{4237C6D9-C95B-4AB2-87BD-7C7E310968B0}" srcOrd="0" destOrd="0" presId="urn:microsoft.com/office/officeart/2005/8/layout/hList3"/>
    <dgm:cxn modelId="{815B1F5F-197F-4AA5-A7DE-61DC8669BFFC}" type="presOf" srcId="{4BA6DDA6-77F1-4468-8E6E-82123F93C2D7}" destId="{BBD2B247-46C2-4935-A1AC-617C7E1D159C}" srcOrd="0" destOrd="0" presId="urn:microsoft.com/office/officeart/2005/8/layout/hList3"/>
    <dgm:cxn modelId="{F92EE7AC-BFC3-47E8-BFC2-CBF755D91306}" type="presOf" srcId="{CD18316A-63F2-4F0E-A072-512984E927FC}" destId="{9AD603EF-FB0D-4ECF-9EAF-571448FAEC74}" srcOrd="0" destOrd="0" presId="urn:microsoft.com/office/officeart/2005/8/layout/hList3"/>
    <dgm:cxn modelId="{FE76F3DA-532B-4191-8EDC-2A87C7C5E8E0}" srcId="{39206E54-00EC-496A-B836-9FFBD2A7E907}" destId="{DAFDFF1D-D4B1-4E6E-A017-51057BF0107A}" srcOrd="3" destOrd="0" parTransId="{FB95C63F-957B-4C7C-8FAE-2CCE22F7F0AF}" sibTransId="{8051A9E6-9AC5-4E8D-8578-E0D95434145B}"/>
    <dgm:cxn modelId="{84FAFB28-0E18-4D5A-8C90-31BD6BC93303}" srcId="{4BA6DDA6-77F1-4468-8E6E-82123F93C2D7}" destId="{39206E54-00EC-496A-B836-9FFBD2A7E907}" srcOrd="0" destOrd="0" parTransId="{DC2E4244-4431-4C42-81B5-8169186E9E59}" sibTransId="{FE6E0406-77F1-4DC2-8D4C-BC250555B4E9}"/>
    <dgm:cxn modelId="{4A3A871B-AAB2-47EB-8BD8-414CA4C4E0C2}" srcId="{39206E54-00EC-496A-B836-9FFBD2A7E907}" destId="{1673F68F-8319-4EC4-B690-2FAF49884B9F}" srcOrd="2" destOrd="0" parTransId="{0B8323A3-7E27-4739-85B1-D5F3B6B1BDFD}" sibTransId="{47B86CFB-2F34-4313-9F6F-01F27282B0AC}"/>
    <dgm:cxn modelId="{0676674D-3760-4881-9285-C6410C15547F}" type="presOf" srcId="{DAFDFF1D-D4B1-4E6E-A017-51057BF0107A}" destId="{FD73D80D-A86F-4783-A55D-2E1A4D00394E}" srcOrd="0" destOrd="0" presId="urn:microsoft.com/office/officeart/2005/8/layout/hList3"/>
    <dgm:cxn modelId="{7C9C10FC-7CBA-4131-B461-2DB3D24B5590}" type="presParOf" srcId="{BBD2B247-46C2-4935-A1AC-617C7E1D159C}" destId="{07EAE302-74FE-4BEF-8A87-D867DE2BAC84}" srcOrd="0" destOrd="0" presId="urn:microsoft.com/office/officeart/2005/8/layout/hList3"/>
    <dgm:cxn modelId="{DE7AFF30-57EE-433F-B35B-EEF0DC48D285}" type="presParOf" srcId="{BBD2B247-46C2-4935-A1AC-617C7E1D159C}" destId="{678C8D66-90F8-4D8D-B93F-DD376EBC7B55}" srcOrd="1" destOrd="0" presId="urn:microsoft.com/office/officeart/2005/8/layout/hList3"/>
    <dgm:cxn modelId="{BDECF17E-6D78-4262-BA9B-C1516569DF77}" type="presParOf" srcId="{678C8D66-90F8-4D8D-B93F-DD376EBC7B55}" destId="{4237C6D9-C95B-4AB2-87BD-7C7E310968B0}" srcOrd="0" destOrd="0" presId="urn:microsoft.com/office/officeart/2005/8/layout/hList3"/>
    <dgm:cxn modelId="{0A5866B2-2D3F-4581-A291-69C73073E8C9}" type="presParOf" srcId="{678C8D66-90F8-4D8D-B93F-DD376EBC7B55}" destId="{9AD603EF-FB0D-4ECF-9EAF-571448FAEC74}" srcOrd="1" destOrd="0" presId="urn:microsoft.com/office/officeart/2005/8/layout/hList3"/>
    <dgm:cxn modelId="{6EF6595E-1BEB-4E62-BBB1-E9C1A3577187}" type="presParOf" srcId="{678C8D66-90F8-4D8D-B93F-DD376EBC7B55}" destId="{0471EE73-E2E0-4337-8DAC-099F5A007AA4}" srcOrd="2" destOrd="0" presId="urn:microsoft.com/office/officeart/2005/8/layout/hList3"/>
    <dgm:cxn modelId="{F5E3AC8E-EA10-435A-8BF0-10A4B5CC4760}" type="presParOf" srcId="{678C8D66-90F8-4D8D-B93F-DD376EBC7B55}" destId="{FD73D80D-A86F-4783-A55D-2E1A4D00394E}" srcOrd="3" destOrd="0" presId="urn:microsoft.com/office/officeart/2005/8/layout/hList3"/>
    <dgm:cxn modelId="{5CEA09D9-9AEE-491F-885A-C3CDFD922F7B}" type="presParOf" srcId="{BBD2B247-46C2-4935-A1AC-617C7E1D159C}" destId="{96365675-2D31-4638-8FA2-E1E532E58A6E}"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7E1AD4-914D-4678-AB40-54F1F8D40975}" type="doc">
      <dgm:prSet loTypeId="urn:microsoft.com/office/officeart/2005/8/layout/hierarchy1" loCatId="hierarchy" qsTypeId="urn:microsoft.com/office/officeart/2005/8/quickstyle/3d1" qsCatId="3D" csTypeId="urn:microsoft.com/office/officeart/2005/8/colors/accent1_2" csCatId="accent1" phldr="1"/>
      <dgm:spPr/>
      <dgm:t>
        <a:bodyPr/>
        <a:lstStyle/>
        <a:p>
          <a:endParaRPr lang="ru-RU"/>
        </a:p>
      </dgm:t>
    </dgm:pt>
    <dgm:pt modelId="{6B2FA7C8-8EF9-40F4-A8E2-3E4A7C7A185B}">
      <dgm:prSet phldrT="[Текст]" custT="1"/>
      <dgm:spPr/>
      <dgm:t>
        <a:bodyPr/>
        <a:lstStyle/>
        <a:p>
          <a:r>
            <a:rPr lang="kk-KZ" sz="1800" dirty="0">
              <a:latin typeface="Times New Roman" pitchFamily="18" charset="0"/>
              <a:cs typeface="Times New Roman" pitchFamily="18" charset="0"/>
            </a:rPr>
            <a:t>Бизнестің әлеуметтік жауапкершілік қызметіне байланысты қалыптасқан көзқарастар</a:t>
          </a:r>
          <a:endParaRPr lang="ru-RU" sz="1800" dirty="0">
            <a:latin typeface="Times New Roman" pitchFamily="18" charset="0"/>
            <a:cs typeface="Times New Roman" pitchFamily="18" charset="0"/>
          </a:endParaRPr>
        </a:p>
      </dgm:t>
    </dgm:pt>
    <dgm:pt modelId="{FD5A8708-EAA0-418C-9F9C-268EF3D14330}" type="parTrans" cxnId="{FE6283D2-16C4-4893-89ED-15B2D070DA30}">
      <dgm:prSet/>
      <dgm:spPr/>
      <dgm:t>
        <a:bodyPr/>
        <a:lstStyle/>
        <a:p>
          <a:endParaRPr lang="ru-RU" sz="1800">
            <a:latin typeface="Times New Roman" pitchFamily="18" charset="0"/>
            <a:cs typeface="Times New Roman" pitchFamily="18" charset="0"/>
          </a:endParaRPr>
        </a:p>
      </dgm:t>
    </dgm:pt>
    <dgm:pt modelId="{F4A10514-B1E2-4099-A72B-75180684ACE8}" type="sibTrans" cxnId="{FE6283D2-16C4-4893-89ED-15B2D070DA30}">
      <dgm:prSet/>
      <dgm:spPr/>
      <dgm:t>
        <a:bodyPr/>
        <a:lstStyle/>
        <a:p>
          <a:endParaRPr lang="ru-RU" sz="1800">
            <a:latin typeface="Times New Roman" pitchFamily="18" charset="0"/>
            <a:cs typeface="Times New Roman" pitchFamily="18" charset="0"/>
          </a:endParaRPr>
        </a:p>
      </dgm:t>
    </dgm:pt>
    <dgm:pt modelId="{8616B1E9-8A0D-4862-8BB9-2A21A7555AD9}">
      <dgm:prSet phldrT="[Текст]" custT="1"/>
      <dgm:spPr/>
      <dgm:t>
        <a:bodyPr/>
        <a:lstStyle/>
        <a:p>
          <a:r>
            <a:rPr lang="kk-KZ" sz="1800" dirty="0">
              <a:latin typeface="Times New Roman" pitchFamily="18" charset="0"/>
              <a:cs typeface="Times New Roman" pitchFamily="18" charset="0"/>
            </a:rPr>
            <a:t>Бизнестің жауапкершілігі жұмыс орындарын құрумен және оларды тиімді пайдалануды қамтамасыз етумен сипатталады</a:t>
          </a:r>
          <a:endParaRPr lang="ru-RU" sz="1800" dirty="0">
            <a:latin typeface="Times New Roman" pitchFamily="18" charset="0"/>
            <a:cs typeface="Times New Roman" pitchFamily="18" charset="0"/>
          </a:endParaRPr>
        </a:p>
      </dgm:t>
    </dgm:pt>
    <dgm:pt modelId="{53B3657C-E781-4388-9E91-EEE12E330AF5}" type="parTrans" cxnId="{7201AF95-6ACD-4134-A66E-C174072EF6D2}">
      <dgm:prSet/>
      <dgm:spPr/>
      <dgm:t>
        <a:bodyPr/>
        <a:lstStyle/>
        <a:p>
          <a:endParaRPr lang="ru-RU" sz="1800">
            <a:latin typeface="Times New Roman" pitchFamily="18" charset="0"/>
            <a:cs typeface="Times New Roman" pitchFamily="18" charset="0"/>
          </a:endParaRPr>
        </a:p>
      </dgm:t>
    </dgm:pt>
    <dgm:pt modelId="{3155546E-C548-4C0F-8326-8C36C2628E4C}" type="sibTrans" cxnId="{7201AF95-6ACD-4134-A66E-C174072EF6D2}">
      <dgm:prSet/>
      <dgm:spPr/>
      <dgm:t>
        <a:bodyPr/>
        <a:lstStyle/>
        <a:p>
          <a:endParaRPr lang="ru-RU" sz="1800">
            <a:latin typeface="Times New Roman" pitchFamily="18" charset="0"/>
            <a:cs typeface="Times New Roman" pitchFamily="18" charset="0"/>
          </a:endParaRPr>
        </a:p>
      </dgm:t>
    </dgm:pt>
    <dgm:pt modelId="{723C437E-0171-4BF5-B5FC-0178C39314C4}">
      <dgm:prSet phldrT="[Текст]" custT="1"/>
      <dgm:spPr/>
      <dgm:t>
        <a:bodyPr/>
        <a:lstStyle/>
        <a:p>
          <a:r>
            <a:rPr lang="kk-KZ" sz="1800" dirty="0">
              <a:latin typeface="Times New Roman" pitchFamily="18" charset="0"/>
              <a:cs typeface="Times New Roman" pitchFamily="18" charset="0"/>
            </a:rPr>
            <a:t>Ағылшын-американдық (либералдық) үлгіде жұмыскер жалақы алады және өзінің әртүрлі әлеуметтік қажеттіліктерін жеке құрылымдар арқылы дербес қанағаттандырады</a:t>
          </a:r>
          <a:endParaRPr lang="ru-RU" sz="1800" dirty="0">
            <a:latin typeface="Times New Roman" pitchFamily="18" charset="0"/>
            <a:cs typeface="Times New Roman" pitchFamily="18" charset="0"/>
          </a:endParaRPr>
        </a:p>
      </dgm:t>
    </dgm:pt>
    <dgm:pt modelId="{43DFD586-3312-42CB-A0A1-815C39ADDC16}" type="parTrans" cxnId="{82974A61-EC5B-4EC1-9050-6CF0BBF6CF2D}">
      <dgm:prSet/>
      <dgm:spPr/>
      <dgm:t>
        <a:bodyPr/>
        <a:lstStyle/>
        <a:p>
          <a:endParaRPr lang="ru-RU" sz="1800">
            <a:latin typeface="Times New Roman" pitchFamily="18" charset="0"/>
            <a:cs typeface="Times New Roman" pitchFamily="18" charset="0"/>
          </a:endParaRPr>
        </a:p>
      </dgm:t>
    </dgm:pt>
    <dgm:pt modelId="{BB3786D5-F1E4-471A-AE00-8B2EB1B7B871}" type="sibTrans" cxnId="{82974A61-EC5B-4EC1-9050-6CF0BBF6CF2D}">
      <dgm:prSet/>
      <dgm:spPr/>
      <dgm:t>
        <a:bodyPr/>
        <a:lstStyle/>
        <a:p>
          <a:endParaRPr lang="ru-RU" sz="1800">
            <a:latin typeface="Times New Roman" pitchFamily="18" charset="0"/>
            <a:cs typeface="Times New Roman" pitchFamily="18" charset="0"/>
          </a:endParaRPr>
        </a:p>
      </dgm:t>
    </dgm:pt>
    <dgm:pt modelId="{329367F8-7E0B-406A-8E16-A7A39F4A7FCF}">
      <dgm:prSet phldrT="[Текст]" custT="1"/>
      <dgm:spPr/>
      <dgm:t>
        <a:bodyPr/>
        <a:lstStyle/>
        <a:p>
          <a:r>
            <a:rPr lang="kk-KZ" sz="1800" dirty="0">
              <a:latin typeface="Times New Roman" pitchFamily="18" charset="0"/>
              <a:cs typeface="Times New Roman" pitchFamily="18" charset="0"/>
            </a:rPr>
            <a:t>Еуропалық (әлеуметтік) үлгіде бизнес айтарлықтай көп салықтар төлейді, ал мемлекет осы қаражатқа халықтың едәуір маңызды әлеуметтік қажеттіліктерін іске асыру үшін жағдай жасайды.</a:t>
          </a:r>
          <a:endParaRPr lang="ru-RU" sz="1800" dirty="0">
            <a:latin typeface="Times New Roman" pitchFamily="18" charset="0"/>
            <a:cs typeface="Times New Roman" pitchFamily="18" charset="0"/>
          </a:endParaRPr>
        </a:p>
      </dgm:t>
    </dgm:pt>
    <dgm:pt modelId="{B7DAF170-B883-475F-85AF-142641E0603F}" type="parTrans" cxnId="{87FFD320-479C-4E76-8B97-EC20C20AC5F0}">
      <dgm:prSet/>
      <dgm:spPr/>
      <dgm:t>
        <a:bodyPr/>
        <a:lstStyle/>
        <a:p>
          <a:endParaRPr lang="ru-RU" sz="1800">
            <a:latin typeface="Times New Roman" pitchFamily="18" charset="0"/>
            <a:cs typeface="Times New Roman" pitchFamily="18" charset="0"/>
          </a:endParaRPr>
        </a:p>
      </dgm:t>
    </dgm:pt>
    <dgm:pt modelId="{6B724241-29E3-473C-89CF-B809D6ECB8CB}" type="sibTrans" cxnId="{87FFD320-479C-4E76-8B97-EC20C20AC5F0}">
      <dgm:prSet/>
      <dgm:spPr/>
      <dgm:t>
        <a:bodyPr/>
        <a:lstStyle/>
        <a:p>
          <a:endParaRPr lang="ru-RU" sz="1800">
            <a:latin typeface="Times New Roman" pitchFamily="18" charset="0"/>
            <a:cs typeface="Times New Roman" pitchFamily="18" charset="0"/>
          </a:endParaRPr>
        </a:p>
      </dgm:t>
    </dgm:pt>
    <dgm:pt modelId="{3BA21C3E-7D85-460D-B950-F4566A26C976}">
      <dgm:prSet phldrT="[Текст]" custT="1"/>
      <dgm:spPr/>
      <dgm:t>
        <a:bodyPr/>
        <a:lstStyle/>
        <a:p>
          <a:r>
            <a:rPr lang="kk-KZ" sz="1800" dirty="0">
              <a:latin typeface="Times New Roman" pitchFamily="18" charset="0"/>
              <a:cs typeface="Times New Roman" pitchFamily="18" charset="0"/>
            </a:rPr>
            <a:t>Бизнес бәріне жауап береді. Бұл бағыт социализм кезінде кеңінен қолданылды. Яғни кәсіпорындар әртүрлі әлеуметтік инфрақұрылымдарды құрып, қаржыландырып және басқарып отырады.</a:t>
          </a:r>
          <a:endParaRPr lang="ru-RU" sz="1800" dirty="0">
            <a:latin typeface="Times New Roman" pitchFamily="18" charset="0"/>
            <a:cs typeface="Times New Roman" pitchFamily="18" charset="0"/>
          </a:endParaRPr>
        </a:p>
      </dgm:t>
    </dgm:pt>
    <dgm:pt modelId="{4BB9C921-7C48-408B-9956-D3991022BE64}" type="parTrans" cxnId="{2E427635-3B51-4448-8110-2ED0BA1EF85C}">
      <dgm:prSet/>
      <dgm:spPr/>
      <dgm:t>
        <a:bodyPr/>
        <a:lstStyle/>
        <a:p>
          <a:endParaRPr lang="ru-RU" sz="1800">
            <a:latin typeface="Times New Roman" pitchFamily="18" charset="0"/>
            <a:cs typeface="Times New Roman" pitchFamily="18" charset="0"/>
          </a:endParaRPr>
        </a:p>
      </dgm:t>
    </dgm:pt>
    <dgm:pt modelId="{F7E3CC47-9EC5-4DB3-9253-FA68C23DF1FD}" type="sibTrans" cxnId="{2E427635-3B51-4448-8110-2ED0BA1EF85C}">
      <dgm:prSet/>
      <dgm:spPr/>
      <dgm:t>
        <a:bodyPr/>
        <a:lstStyle/>
        <a:p>
          <a:endParaRPr lang="ru-RU" sz="1800">
            <a:latin typeface="Times New Roman" pitchFamily="18" charset="0"/>
            <a:cs typeface="Times New Roman" pitchFamily="18" charset="0"/>
          </a:endParaRPr>
        </a:p>
      </dgm:t>
    </dgm:pt>
    <dgm:pt modelId="{80813F94-DE6F-46E1-8E61-E5EE68F357F1}" type="pres">
      <dgm:prSet presAssocID="{5A7E1AD4-914D-4678-AB40-54F1F8D40975}" presName="hierChild1" presStyleCnt="0">
        <dgm:presLayoutVars>
          <dgm:chPref val="1"/>
          <dgm:dir/>
          <dgm:animOne val="branch"/>
          <dgm:animLvl val="lvl"/>
          <dgm:resizeHandles/>
        </dgm:presLayoutVars>
      </dgm:prSet>
      <dgm:spPr/>
      <dgm:t>
        <a:bodyPr/>
        <a:lstStyle/>
        <a:p>
          <a:endParaRPr lang="ru-RU"/>
        </a:p>
      </dgm:t>
    </dgm:pt>
    <dgm:pt modelId="{86E57DC4-20D2-4273-97D2-CD7592CB299C}" type="pres">
      <dgm:prSet presAssocID="{6B2FA7C8-8EF9-40F4-A8E2-3E4A7C7A185B}" presName="hierRoot1" presStyleCnt="0"/>
      <dgm:spPr/>
    </dgm:pt>
    <dgm:pt modelId="{2A048E8D-C3CF-482C-A1DE-667CD29CC0D4}" type="pres">
      <dgm:prSet presAssocID="{6B2FA7C8-8EF9-40F4-A8E2-3E4A7C7A185B}" presName="composite" presStyleCnt="0"/>
      <dgm:spPr/>
    </dgm:pt>
    <dgm:pt modelId="{B02DB442-81C3-484A-8583-2194C5EA9C44}" type="pres">
      <dgm:prSet presAssocID="{6B2FA7C8-8EF9-40F4-A8E2-3E4A7C7A185B}" presName="background" presStyleLbl="node0" presStyleIdx="0" presStyleCnt="1"/>
      <dgm:spPr/>
    </dgm:pt>
    <dgm:pt modelId="{2ECBEAC4-A364-40D9-AFB0-4C2F1EF4056C}" type="pres">
      <dgm:prSet presAssocID="{6B2FA7C8-8EF9-40F4-A8E2-3E4A7C7A185B}" presName="text" presStyleLbl="fgAcc0" presStyleIdx="0" presStyleCnt="1" custScaleX="228548" custLinFactNeighborX="-6304" custLinFactNeighborY="-63220">
        <dgm:presLayoutVars>
          <dgm:chPref val="3"/>
        </dgm:presLayoutVars>
      </dgm:prSet>
      <dgm:spPr/>
      <dgm:t>
        <a:bodyPr/>
        <a:lstStyle/>
        <a:p>
          <a:endParaRPr lang="ru-RU"/>
        </a:p>
      </dgm:t>
    </dgm:pt>
    <dgm:pt modelId="{8E16210A-C0B8-4E59-B633-0E237D48A6AD}" type="pres">
      <dgm:prSet presAssocID="{6B2FA7C8-8EF9-40F4-A8E2-3E4A7C7A185B}" presName="hierChild2" presStyleCnt="0"/>
      <dgm:spPr/>
    </dgm:pt>
    <dgm:pt modelId="{68B9FAE7-1BBB-48B9-88D5-D742ED6FD125}" type="pres">
      <dgm:prSet presAssocID="{53B3657C-E781-4388-9E91-EEE12E330AF5}" presName="Name10" presStyleLbl="parChTrans1D2" presStyleIdx="0" presStyleCnt="2"/>
      <dgm:spPr/>
      <dgm:t>
        <a:bodyPr/>
        <a:lstStyle/>
        <a:p>
          <a:endParaRPr lang="ru-RU"/>
        </a:p>
      </dgm:t>
    </dgm:pt>
    <dgm:pt modelId="{92C7706C-662F-4AA4-9DDA-10D8422530C5}" type="pres">
      <dgm:prSet presAssocID="{8616B1E9-8A0D-4862-8BB9-2A21A7555AD9}" presName="hierRoot2" presStyleCnt="0"/>
      <dgm:spPr/>
    </dgm:pt>
    <dgm:pt modelId="{ACBBBDA0-7457-43CF-9E79-44E6FAB5E56C}" type="pres">
      <dgm:prSet presAssocID="{8616B1E9-8A0D-4862-8BB9-2A21A7555AD9}" presName="composite2" presStyleCnt="0"/>
      <dgm:spPr/>
    </dgm:pt>
    <dgm:pt modelId="{F9216255-1BE8-4F41-982D-097CBE3054E7}" type="pres">
      <dgm:prSet presAssocID="{8616B1E9-8A0D-4862-8BB9-2A21A7555AD9}" presName="background2" presStyleLbl="node2" presStyleIdx="0" presStyleCnt="2"/>
      <dgm:spPr/>
    </dgm:pt>
    <dgm:pt modelId="{54A74E0C-2108-4370-95CE-FABBB9D8EEDB}" type="pres">
      <dgm:prSet presAssocID="{8616B1E9-8A0D-4862-8BB9-2A21A7555AD9}" presName="text2" presStyleLbl="fgAcc2" presStyleIdx="0" presStyleCnt="2" custScaleX="181562" custScaleY="170382" custLinFactNeighborX="-55039" custLinFactNeighborY="-1617">
        <dgm:presLayoutVars>
          <dgm:chPref val="3"/>
        </dgm:presLayoutVars>
      </dgm:prSet>
      <dgm:spPr/>
      <dgm:t>
        <a:bodyPr/>
        <a:lstStyle/>
        <a:p>
          <a:endParaRPr lang="ru-RU"/>
        </a:p>
      </dgm:t>
    </dgm:pt>
    <dgm:pt modelId="{43EE53B1-078E-40C2-B85A-7BE810FBB19B}" type="pres">
      <dgm:prSet presAssocID="{8616B1E9-8A0D-4862-8BB9-2A21A7555AD9}" presName="hierChild3" presStyleCnt="0"/>
      <dgm:spPr/>
    </dgm:pt>
    <dgm:pt modelId="{F02FD803-C7F5-442B-9EC9-9019F7EE2F06}" type="pres">
      <dgm:prSet presAssocID="{43DFD586-3312-42CB-A0A1-815C39ADDC16}" presName="Name17" presStyleLbl="parChTrans1D3" presStyleIdx="0" presStyleCnt="2"/>
      <dgm:spPr/>
      <dgm:t>
        <a:bodyPr/>
        <a:lstStyle/>
        <a:p>
          <a:endParaRPr lang="ru-RU"/>
        </a:p>
      </dgm:t>
    </dgm:pt>
    <dgm:pt modelId="{1F594992-6C02-4A62-944D-36013C7F4812}" type="pres">
      <dgm:prSet presAssocID="{723C437E-0171-4BF5-B5FC-0178C39314C4}" presName="hierRoot3" presStyleCnt="0"/>
      <dgm:spPr/>
    </dgm:pt>
    <dgm:pt modelId="{85E6AA83-F537-455C-9878-0C04526CD6AA}" type="pres">
      <dgm:prSet presAssocID="{723C437E-0171-4BF5-B5FC-0178C39314C4}" presName="composite3" presStyleCnt="0"/>
      <dgm:spPr/>
    </dgm:pt>
    <dgm:pt modelId="{233CB3BA-C46C-4C99-B8B4-960FC2264B1F}" type="pres">
      <dgm:prSet presAssocID="{723C437E-0171-4BF5-B5FC-0178C39314C4}" presName="background3" presStyleLbl="node3" presStyleIdx="0" presStyleCnt="2"/>
      <dgm:spPr/>
    </dgm:pt>
    <dgm:pt modelId="{8EBA8B90-1DA8-4FD9-B080-E5C45CD94858}" type="pres">
      <dgm:prSet presAssocID="{723C437E-0171-4BF5-B5FC-0178C39314C4}" presName="text3" presStyleLbl="fgAcc3" presStyleIdx="0" presStyleCnt="2" custScaleX="151123" custScaleY="232085">
        <dgm:presLayoutVars>
          <dgm:chPref val="3"/>
        </dgm:presLayoutVars>
      </dgm:prSet>
      <dgm:spPr/>
      <dgm:t>
        <a:bodyPr/>
        <a:lstStyle/>
        <a:p>
          <a:endParaRPr lang="ru-RU"/>
        </a:p>
      </dgm:t>
    </dgm:pt>
    <dgm:pt modelId="{3E6E1582-B696-4117-9177-AFA00C998ECD}" type="pres">
      <dgm:prSet presAssocID="{723C437E-0171-4BF5-B5FC-0178C39314C4}" presName="hierChild4" presStyleCnt="0"/>
      <dgm:spPr/>
    </dgm:pt>
    <dgm:pt modelId="{5B974C93-7565-496C-80FA-63D1DD5169CC}" type="pres">
      <dgm:prSet presAssocID="{B7DAF170-B883-475F-85AF-142641E0603F}" presName="Name17" presStyleLbl="parChTrans1D3" presStyleIdx="1" presStyleCnt="2"/>
      <dgm:spPr/>
      <dgm:t>
        <a:bodyPr/>
        <a:lstStyle/>
        <a:p>
          <a:endParaRPr lang="ru-RU"/>
        </a:p>
      </dgm:t>
    </dgm:pt>
    <dgm:pt modelId="{BF68627A-2804-4A4C-8BDA-981A8BB0A65D}" type="pres">
      <dgm:prSet presAssocID="{329367F8-7E0B-406A-8E16-A7A39F4A7FCF}" presName="hierRoot3" presStyleCnt="0"/>
      <dgm:spPr/>
    </dgm:pt>
    <dgm:pt modelId="{88CDB14B-2872-45E1-A480-C74F644ED77D}" type="pres">
      <dgm:prSet presAssocID="{329367F8-7E0B-406A-8E16-A7A39F4A7FCF}" presName="composite3" presStyleCnt="0"/>
      <dgm:spPr/>
    </dgm:pt>
    <dgm:pt modelId="{093FF691-B78E-4D58-B517-A0E0FB4E7756}" type="pres">
      <dgm:prSet presAssocID="{329367F8-7E0B-406A-8E16-A7A39F4A7FCF}" presName="background3" presStyleLbl="node3" presStyleIdx="1" presStyleCnt="2"/>
      <dgm:spPr/>
    </dgm:pt>
    <dgm:pt modelId="{3B538099-CA10-4CC2-AFB5-F6F73C8F20AA}" type="pres">
      <dgm:prSet presAssocID="{329367F8-7E0B-406A-8E16-A7A39F4A7FCF}" presName="text3" presStyleLbl="fgAcc3" presStyleIdx="1" presStyleCnt="2" custScaleX="210364" custScaleY="211696" custLinFactNeighborX="44322" custLinFactNeighborY="20245">
        <dgm:presLayoutVars>
          <dgm:chPref val="3"/>
        </dgm:presLayoutVars>
      </dgm:prSet>
      <dgm:spPr/>
      <dgm:t>
        <a:bodyPr/>
        <a:lstStyle/>
        <a:p>
          <a:endParaRPr lang="ru-RU"/>
        </a:p>
      </dgm:t>
    </dgm:pt>
    <dgm:pt modelId="{321E8F2B-27D4-4E05-8FF3-F468F0E78AB3}" type="pres">
      <dgm:prSet presAssocID="{329367F8-7E0B-406A-8E16-A7A39F4A7FCF}" presName="hierChild4" presStyleCnt="0"/>
      <dgm:spPr/>
    </dgm:pt>
    <dgm:pt modelId="{B5AF70A5-38DC-4414-9F95-9F2C8D5747D7}" type="pres">
      <dgm:prSet presAssocID="{4BB9C921-7C48-408B-9956-D3991022BE64}" presName="Name10" presStyleLbl="parChTrans1D2" presStyleIdx="1" presStyleCnt="2"/>
      <dgm:spPr/>
      <dgm:t>
        <a:bodyPr/>
        <a:lstStyle/>
        <a:p>
          <a:endParaRPr lang="ru-RU"/>
        </a:p>
      </dgm:t>
    </dgm:pt>
    <dgm:pt modelId="{D657BA28-1699-4ED6-83EC-4148D5140823}" type="pres">
      <dgm:prSet presAssocID="{3BA21C3E-7D85-460D-B950-F4566A26C976}" presName="hierRoot2" presStyleCnt="0"/>
      <dgm:spPr/>
    </dgm:pt>
    <dgm:pt modelId="{74EE0140-BB16-490B-B477-F66649005EF6}" type="pres">
      <dgm:prSet presAssocID="{3BA21C3E-7D85-460D-B950-F4566A26C976}" presName="composite2" presStyleCnt="0"/>
      <dgm:spPr/>
    </dgm:pt>
    <dgm:pt modelId="{CF1E2E55-D1E9-4D89-BBA8-3E19241ADDDB}" type="pres">
      <dgm:prSet presAssocID="{3BA21C3E-7D85-460D-B950-F4566A26C976}" presName="background2" presStyleLbl="node2" presStyleIdx="1" presStyleCnt="2"/>
      <dgm:spPr/>
    </dgm:pt>
    <dgm:pt modelId="{616E6D68-ECC5-4BEA-BC15-0FBB60E01C0F}" type="pres">
      <dgm:prSet presAssocID="{3BA21C3E-7D85-460D-B950-F4566A26C976}" presName="text2" presStyleLbl="fgAcc2" presStyleIdx="1" presStyleCnt="2" custScaleX="167258" custScaleY="247137" custLinFactNeighborX="338" custLinFactNeighborY="-44485">
        <dgm:presLayoutVars>
          <dgm:chPref val="3"/>
        </dgm:presLayoutVars>
      </dgm:prSet>
      <dgm:spPr/>
      <dgm:t>
        <a:bodyPr/>
        <a:lstStyle/>
        <a:p>
          <a:endParaRPr lang="ru-RU"/>
        </a:p>
      </dgm:t>
    </dgm:pt>
    <dgm:pt modelId="{B60C0A39-4A32-4E9E-8516-89282D26D53D}" type="pres">
      <dgm:prSet presAssocID="{3BA21C3E-7D85-460D-B950-F4566A26C976}" presName="hierChild3" presStyleCnt="0"/>
      <dgm:spPr/>
    </dgm:pt>
  </dgm:ptLst>
  <dgm:cxnLst>
    <dgm:cxn modelId="{75823D4C-1B43-4760-9CFF-E214C048335E}" type="presOf" srcId="{4BB9C921-7C48-408B-9956-D3991022BE64}" destId="{B5AF70A5-38DC-4414-9F95-9F2C8D5747D7}" srcOrd="0" destOrd="0" presId="urn:microsoft.com/office/officeart/2005/8/layout/hierarchy1"/>
    <dgm:cxn modelId="{7201AF95-6ACD-4134-A66E-C174072EF6D2}" srcId="{6B2FA7C8-8EF9-40F4-A8E2-3E4A7C7A185B}" destId="{8616B1E9-8A0D-4862-8BB9-2A21A7555AD9}" srcOrd="0" destOrd="0" parTransId="{53B3657C-E781-4388-9E91-EEE12E330AF5}" sibTransId="{3155546E-C548-4C0F-8326-8C36C2628E4C}"/>
    <dgm:cxn modelId="{9DB93098-87BF-4A1A-86A4-ADEC51EC87CC}" type="presOf" srcId="{329367F8-7E0B-406A-8E16-A7A39F4A7FCF}" destId="{3B538099-CA10-4CC2-AFB5-F6F73C8F20AA}" srcOrd="0" destOrd="0" presId="urn:microsoft.com/office/officeart/2005/8/layout/hierarchy1"/>
    <dgm:cxn modelId="{87FFD320-479C-4E76-8B97-EC20C20AC5F0}" srcId="{8616B1E9-8A0D-4862-8BB9-2A21A7555AD9}" destId="{329367F8-7E0B-406A-8E16-A7A39F4A7FCF}" srcOrd="1" destOrd="0" parTransId="{B7DAF170-B883-475F-85AF-142641E0603F}" sibTransId="{6B724241-29E3-473C-89CF-B809D6ECB8CB}"/>
    <dgm:cxn modelId="{56BC9CBB-25B9-4FAB-B94A-F27E098D1B8F}" type="presOf" srcId="{43DFD586-3312-42CB-A0A1-815C39ADDC16}" destId="{F02FD803-C7F5-442B-9EC9-9019F7EE2F06}" srcOrd="0" destOrd="0" presId="urn:microsoft.com/office/officeart/2005/8/layout/hierarchy1"/>
    <dgm:cxn modelId="{E82C7B6B-B103-49E4-B47D-3D95B6779438}" type="presOf" srcId="{B7DAF170-B883-475F-85AF-142641E0603F}" destId="{5B974C93-7565-496C-80FA-63D1DD5169CC}" srcOrd="0" destOrd="0" presId="urn:microsoft.com/office/officeart/2005/8/layout/hierarchy1"/>
    <dgm:cxn modelId="{80D27DEC-2F16-4E9D-90AE-0C272CDA6E31}" type="presOf" srcId="{5A7E1AD4-914D-4678-AB40-54F1F8D40975}" destId="{80813F94-DE6F-46E1-8E61-E5EE68F357F1}" srcOrd="0" destOrd="0" presId="urn:microsoft.com/office/officeart/2005/8/layout/hierarchy1"/>
    <dgm:cxn modelId="{2E427635-3B51-4448-8110-2ED0BA1EF85C}" srcId="{6B2FA7C8-8EF9-40F4-A8E2-3E4A7C7A185B}" destId="{3BA21C3E-7D85-460D-B950-F4566A26C976}" srcOrd="1" destOrd="0" parTransId="{4BB9C921-7C48-408B-9956-D3991022BE64}" sibTransId="{F7E3CC47-9EC5-4DB3-9253-FA68C23DF1FD}"/>
    <dgm:cxn modelId="{26AC133D-E40F-47D5-B813-ADAE737F8638}" type="presOf" srcId="{53B3657C-E781-4388-9E91-EEE12E330AF5}" destId="{68B9FAE7-1BBB-48B9-88D5-D742ED6FD125}" srcOrd="0" destOrd="0" presId="urn:microsoft.com/office/officeart/2005/8/layout/hierarchy1"/>
    <dgm:cxn modelId="{82974A61-EC5B-4EC1-9050-6CF0BBF6CF2D}" srcId="{8616B1E9-8A0D-4862-8BB9-2A21A7555AD9}" destId="{723C437E-0171-4BF5-B5FC-0178C39314C4}" srcOrd="0" destOrd="0" parTransId="{43DFD586-3312-42CB-A0A1-815C39ADDC16}" sibTransId="{BB3786D5-F1E4-471A-AE00-8B2EB1B7B871}"/>
    <dgm:cxn modelId="{C11597C7-C736-4250-81DE-E4617DA7B0CD}" type="presOf" srcId="{6B2FA7C8-8EF9-40F4-A8E2-3E4A7C7A185B}" destId="{2ECBEAC4-A364-40D9-AFB0-4C2F1EF4056C}" srcOrd="0" destOrd="0" presId="urn:microsoft.com/office/officeart/2005/8/layout/hierarchy1"/>
    <dgm:cxn modelId="{8E0B0634-1AF5-44D6-A1D7-A471F3036A52}" type="presOf" srcId="{723C437E-0171-4BF5-B5FC-0178C39314C4}" destId="{8EBA8B90-1DA8-4FD9-B080-E5C45CD94858}" srcOrd="0" destOrd="0" presId="urn:microsoft.com/office/officeart/2005/8/layout/hierarchy1"/>
    <dgm:cxn modelId="{EDF2A816-284C-49D9-AA27-A91A9B3EA219}" type="presOf" srcId="{3BA21C3E-7D85-460D-B950-F4566A26C976}" destId="{616E6D68-ECC5-4BEA-BC15-0FBB60E01C0F}" srcOrd="0" destOrd="0" presId="urn:microsoft.com/office/officeart/2005/8/layout/hierarchy1"/>
    <dgm:cxn modelId="{FE6283D2-16C4-4893-89ED-15B2D070DA30}" srcId="{5A7E1AD4-914D-4678-AB40-54F1F8D40975}" destId="{6B2FA7C8-8EF9-40F4-A8E2-3E4A7C7A185B}" srcOrd="0" destOrd="0" parTransId="{FD5A8708-EAA0-418C-9F9C-268EF3D14330}" sibTransId="{F4A10514-B1E2-4099-A72B-75180684ACE8}"/>
    <dgm:cxn modelId="{8DE4FEEC-40B2-4490-8BF6-F8AF671EF690}" type="presOf" srcId="{8616B1E9-8A0D-4862-8BB9-2A21A7555AD9}" destId="{54A74E0C-2108-4370-95CE-FABBB9D8EEDB}" srcOrd="0" destOrd="0" presId="urn:microsoft.com/office/officeart/2005/8/layout/hierarchy1"/>
    <dgm:cxn modelId="{9B8385ED-EE67-4B65-9871-0BDC6DCC86C6}" type="presParOf" srcId="{80813F94-DE6F-46E1-8E61-E5EE68F357F1}" destId="{86E57DC4-20D2-4273-97D2-CD7592CB299C}" srcOrd="0" destOrd="0" presId="urn:microsoft.com/office/officeart/2005/8/layout/hierarchy1"/>
    <dgm:cxn modelId="{9F3264A1-B997-4B8A-8F7B-FBB413E5636C}" type="presParOf" srcId="{86E57DC4-20D2-4273-97D2-CD7592CB299C}" destId="{2A048E8D-C3CF-482C-A1DE-667CD29CC0D4}" srcOrd="0" destOrd="0" presId="urn:microsoft.com/office/officeart/2005/8/layout/hierarchy1"/>
    <dgm:cxn modelId="{27E4C3F3-BE84-4BC6-85FE-3AF51970079C}" type="presParOf" srcId="{2A048E8D-C3CF-482C-A1DE-667CD29CC0D4}" destId="{B02DB442-81C3-484A-8583-2194C5EA9C44}" srcOrd="0" destOrd="0" presId="urn:microsoft.com/office/officeart/2005/8/layout/hierarchy1"/>
    <dgm:cxn modelId="{555F3DD2-2D8A-452B-8858-0322698FF937}" type="presParOf" srcId="{2A048E8D-C3CF-482C-A1DE-667CD29CC0D4}" destId="{2ECBEAC4-A364-40D9-AFB0-4C2F1EF4056C}" srcOrd="1" destOrd="0" presId="urn:microsoft.com/office/officeart/2005/8/layout/hierarchy1"/>
    <dgm:cxn modelId="{622043BF-594D-4E52-A126-84FDB0DE5745}" type="presParOf" srcId="{86E57DC4-20D2-4273-97D2-CD7592CB299C}" destId="{8E16210A-C0B8-4E59-B633-0E237D48A6AD}" srcOrd="1" destOrd="0" presId="urn:microsoft.com/office/officeart/2005/8/layout/hierarchy1"/>
    <dgm:cxn modelId="{1084AB15-47DB-4E3C-95A5-A68EEE6BEC73}" type="presParOf" srcId="{8E16210A-C0B8-4E59-B633-0E237D48A6AD}" destId="{68B9FAE7-1BBB-48B9-88D5-D742ED6FD125}" srcOrd="0" destOrd="0" presId="urn:microsoft.com/office/officeart/2005/8/layout/hierarchy1"/>
    <dgm:cxn modelId="{01E24551-7CF0-4282-9F6C-CB6897846415}" type="presParOf" srcId="{8E16210A-C0B8-4E59-B633-0E237D48A6AD}" destId="{92C7706C-662F-4AA4-9DDA-10D8422530C5}" srcOrd="1" destOrd="0" presId="urn:microsoft.com/office/officeart/2005/8/layout/hierarchy1"/>
    <dgm:cxn modelId="{F01E77C9-E410-4A63-99E6-59D25B5CC800}" type="presParOf" srcId="{92C7706C-662F-4AA4-9DDA-10D8422530C5}" destId="{ACBBBDA0-7457-43CF-9E79-44E6FAB5E56C}" srcOrd="0" destOrd="0" presId="urn:microsoft.com/office/officeart/2005/8/layout/hierarchy1"/>
    <dgm:cxn modelId="{DF5C7074-3330-4EB7-896A-F43A78AF2D1D}" type="presParOf" srcId="{ACBBBDA0-7457-43CF-9E79-44E6FAB5E56C}" destId="{F9216255-1BE8-4F41-982D-097CBE3054E7}" srcOrd="0" destOrd="0" presId="urn:microsoft.com/office/officeart/2005/8/layout/hierarchy1"/>
    <dgm:cxn modelId="{2D4C8E80-3AE9-4776-B235-B8C430C1E89E}" type="presParOf" srcId="{ACBBBDA0-7457-43CF-9E79-44E6FAB5E56C}" destId="{54A74E0C-2108-4370-95CE-FABBB9D8EEDB}" srcOrd="1" destOrd="0" presId="urn:microsoft.com/office/officeart/2005/8/layout/hierarchy1"/>
    <dgm:cxn modelId="{62F164A2-E237-45D2-B49C-C19F9FFC62E3}" type="presParOf" srcId="{92C7706C-662F-4AA4-9DDA-10D8422530C5}" destId="{43EE53B1-078E-40C2-B85A-7BE810FBB19B}" srcOrd="1" destOrd="0" presId="urn:microsoft.com/office/officeart/2005/8/layout/hierarchy1"/>
    <dgm:cxn modelId="{08F2B619-0318-4BCE-BC39-4CAFF37A9264}" type="presParOf" srcId="{43EE53B1-078E-40C2-B85A-7BE810FBB19B}" destId="{F02FD803-C7F5-442B-9EC9-9019F7EE2F06}" srcOrd="0" destOrd="0" presId="urn:microsoft.com/office/officeart/2005/8/layout/hierarchy1"/>
    <dgm:cxn modelId="{7AF75901-30F6-45D7-9C06-7203B76BF24E}" type="presParOf" srcId="{43EE53B1-078E-40C2-B85A-7BE810FBB19B}" destId="{1F594992-6C02-4A62-944D-36013C7F4812}" srcOrd="1" destOrd="0" presId="urn:microsoft.com/office/officeart/2005/8/layout/hierarchy1"/>
    <dgm:cxn modelId="{BA285B66-5634-4CDE-9422-0E2B09BF3AD9}" type="presParOf" srcId="{1F594992-6C02-4A62-944D-36013C7F4812}" destId="{85E6AA83-F537-455C-9878-0C04526CD6AA}" srcOrd="0" destOrd="0" presId="urn:microsoft.com/office/officeart/2005/8/layout/hierarchy1"/>
    <dgm:cxn modelId="{148B72A2-29F7-4064-A96E-46A18E5F9D93}" type="presParOf" srcId="{85E6AA83-F537-455C-9878-0C04526CD6AA}" destId="{233CB3BA-C46C-4C99-B8B4-960FC2264B1F}" srcOrd="0" destOrd="0" presId="urn:microsoft.com/office/officeart/2005/8/layout/hierarchy1"/>
    <dgm:cxn modelId="{44E00FCE-D1AD-4043-8C67-5A5C24E377C5}" type="presParOf" srcId="{85E6AA83-F537-455C-9878-0C04526CD6AA}" destId="{8EBA8B90-1DA8-4FD9-B080-E5C45CD94858}" srcOrd="1" destOrd="0" presId="urn:microsoft.com/office/officeart/2005/8/layout/hierarchy1"/>
    <dgm:cxn modelId="{B1FEA0F9-E859-4E64-B592-79C84285F5E6}" type="presParOf" srcId="{1F594992-6C02-4A62-944D-36013C7F4812}" destId="{3E6E1582-B696-4117-9177-AFA00C998ECD}" srcOrd="1" destOrd="0" presId="urn:microsoft.com/office/officeart/2005/8/layout/hierarchy1"/>
    <dgm:cxn modelId="{0007AF86-F4E6-43F3-88F2-920D12DAF217}" type="presParOf" srcId="{43EE53B1-078E-40C2-B85A-7BE810FBB19B}" destId="{5B974C93-7565-496C-80FA-63D1DD5169CC}" srcOrd="2" destOrd="0" presId="urn:microsoft.com/office/officeart/2005/8/layout/hierarchy1"/>
    <dgm:cxn modelId="{CC71FA5E-2228-4B06-BD47-52284BFDF9B9}" type="presParOf" srcId="{43EE53B1-078E-40C2-B85A-7BE810FBB19B}" destId="{BF68627A-2804-4A4C-8BDA-981A8BB0A65D}" srcOrd="3" destOrd="0" presId="urn:microsoft.com/office/officeart/2005/8/layout/hierarchy1"/>
    <dgm:cxn modelId="{F612D649-7D65-4CCA-B56D-C7610DDDF5B7}" type="presParOf" srcId="{BF68627A-2804-4A4C-8BDA-981A8BB0A65D}" destId="{88CDB14B-2872-45E1-A480-C74F644ED77D}" srcOrd="0" destOrd="0" presId="urn:microsoft.com/office/officeart/2005/8/layout/hierarchy1"/>
    <dgm:cxn modelId="{A85499D5-97AD-4087-8910-24CD91787F5E}" type="presParOf" srcId="{88CDB14B-2872-45E1-A480-C74F644ED77D}" destId="{093FF691-B78E-4D58-B517-A0E0FB4E7756}" srcOrd="0" destOrd="0" presId="urn:microsoft.com/office/officeart/2005/8/layout/hierarchy1"/>
    <dgm:cxn modelId="{2C3C6D9A-BB0D-405F-94E6-236782D5D33D}" type="presParOf" srcId="{88CDB14B-2872-45E1-A480-C74F644ED77D}" destId="{3B538099-CA10-4CC2-AFB5-F6F73C8F20AA}" srcOrd="1" destOrd="0" presId="urn:microsoft.com/office/officeart/2005/8/layout/hierarchy1"/>
    <dgm:cxn modelId="{589FF6C9-C7AC-418C-AF3B-4B02ECD99B12}" type="presParOf" srcId="{BF68627A-2804-4A4C-8BDA-981A8BB0A65D}" destId="{321E8F2B-27D4-4E05-8FF3-F468F0E78AB3}" srcOrd="1" destOrd="0" presId="urn:microsoft.com/office/officeart/2005/8/layout/hierarchy1"/>
    <dgm:cxn modelId="{8671113F-92C7-4265-AED9-078CCC3EED80}" type="presParOf" srcId="{8E16210A-C0B8-4E59-B633-0E237D48A6AD}" destId="{B5AF70A5-38DC-4414-9F95-9F2C8D5747D7}" srcOrd="2" destOrd="0" presId="urn:microsoft.com/office/officeart/2005/8/layout/hierarchy1"/>
    <dgm:cxn modelId="{1D9096CE-C85F-4816-8EB9-CBCD1FF4EC49}" type="presParOf" srcId="{8E16210A-C0B8-4E59-B633-0E237D48A6AD}" destId="{D657BA28-1699-4ED6-83EC-4148D5140823}" srcOrd="3" destOrd="0" presId="urn:microsoft.com/office/officeart/2005/8/layout/hierarchy1"/>
    <dgm:cxn modelId="{82AF6D46-EC88-4292-952D-B0E6DCB01A12}" type="presParOf" srcId="{D657BA28-1699-4ED6-83EC-4148D5140823}" destId="{74EE0140-BB16-490B-B477-F66649005EF6}" srcOrd="0" destOrd="0" presId="urn:microsoft.com/office/officeart/2005/8/layout/hierarchy1"/>
    <dgm:cxn modelId="{F4D1458A-E031-40F3-BCEB-34C926C12A3F}" type="presParOf" srcId="{74EE0140-BB16-490B-B477-F66649005EF6}" destId="{CF1E2E55-D1E9-4D89-BBA8-3E19241ADDDB}" srcOrd="0" destOrd="0" presId="urn:microsoft.com/office/officeart/2005/8/layout/hierarchy1"/>
    <dgm:cxn modelId="{92F43628-B54E-4F32-BA1E-667300B37978}" type="presParOf" srcId="{74EE0140-BB16-490B-B477-F66649005EF6}" destId="{616E6D68-ECC5-4BEA-BC15-0FBB60E01C0F}" srcOrd="1" destOrd="0" presId="urn:microsoft.com/office/officeart/2005/8/layout/hierarchy1"/>
    <dgm:cxn modelId="{2B0A3249-7347-4B40-8EA5-C2B0C3F82C91}" type="presParOf" srcId="{D657BA28-1699-4ED6-83EC-4148D5140823}" destId="{B60C0A39-4A32-4E9E-8516-89282D26D53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A945CD4-10C4-4EC9-BB91-B05D7E10E575}"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ru-RU"/>
        </a:p>
      </dgm:t>
    </dgm:pt>
    <dgm:pt modelId="{25B3A874-AF1E-4A22-954C-7089251431B4}">
      <dgm:prSet phldrT="[Текст]"/>
      <dgm:spPr/>
      <dgm:t>
        <a:bodyPr/>
        <a:lstStyle/>
        <a:p>
          <a:r>
            <a:rPr lang="kk-KZ" dirty="0"/>
            <a:t>Бизнестің әлеуметтік жауапкершілігі</a:t>
          </a:r>
          <a:endParaRPr lang="ru-RU" dirty="0"/>
        </a:p>
      </dgm:t>
    </dgm:pt>
    <dgm:pt modelId="{19A7A5E9-252E-4DF8-81DD-98209E78EACE}" type="parTrans" cxnId="{4984265B-CAE6-4678-91EE-2D37FDC77CEF}">
      <dgm:prSet/>
      <dgm:spPr/>
      <dgm:t>
        <a:bodyPr/>
        <a:lstStyle/>
        <a:p>
          <a:endParaRPr lang="ru-RU"/>
        </a:p>
      </dgm:t>
    </dgm:pt>
    <dgm:pt modelId="{6E680959-FC8A-40A5-82DC-856974B34B8E}" type="sibTrans" cxnId="{4984265B-CAE6-4678-91EE-2D37FDC77CEF}">
      <dgm:prSet/>
      <dgm:spPr/>
      <dgm:t>
        <a:bodyPr/>
        <a:lstStyle/>
        <a:p>
          <a:endParaRPr lang="ru-RU"/>
        </a:p>
      </dgm:t>
    </dgm:pt>
    <dgm:pt modelId="{83E08C12-962B-4EDD-BB39-F084918188D9}">
      <dgm:prSet phldrT="[Текст]"/>
      <dgm:spPr/>
      <dgm:t>
        <a:bodyPr/>
        <a:lstStyle/>
        <a:p>
          <a:r>
            <a:rPr lang="kk-KZ" dirty="0"/>
            <a:t>Ішкі әлеуметтік жауапкершілігі</a:t>
          </a:r>
          <a:endParaRPr lang="ru-RU" dirty="0"/>
        </a:p>
      </dgm:t>
    </dgm:pt>
    <dgm:pt modelId="{B404EFDB-19B9-4B05-8000-C18D35EE1D7A}" type="parTrans" cxnId="{C9848255-C242-4C77-BAC1-D7E6086427DE}">
      <dgm:prSet/>
      <dgm:spPr/>
      <dgm:t>
        <a:bodyPr/>
        <a:lstStyle/>
        <a:p>
          <a:endParaRPr lang="ru-RU"/>
        </a:p>
      </dgm:t>
    </dgm:pt>
    <dgm:pt modelId="{18788133-9699-4A01-AAFD-B04565967789}" type="sibTrans" cxnId="{C9848255-C242-4C77-BAC1-D7E6086427DE}">
      <dgm:prSet/>
      <dgm:spPr/>
      <dgm:t>
        <a:bodyPr/>
        <a:lstStyle/>
        <a:p>
          <a:endParaRPr lang="ru-RU"/>
        </a:p>
      </dgm:t>
    </dgm:pt>
    <dgm:pt modelId="{555827A5-42E7-4539-B09F-F123D07E3125}">
      <dgm:prSet phldrT="[Текст]"/>
      <dgm:spPr/>
      <dgm:t>
        <a:bodyPr/>
        <a:lstStyle/>
        <a:p>
          <a:r>
            <a:rPr lang="kk-KZ" dirty="0"/>
            <a:t>Сыртқы әлеуметтік жауапкершілігі</a:t>
          </a:r>
          <a:endParaRPr lang="ru-RU" dirty="0"/>
        </a:p>
      </dgm:t>
    </dgm:pt>
    <dgm:pt modelId="{6D2D5EB2-8F75-4733-9645-06784B6C6832}" type="parTrans" cxnId="{2FDA0A8F-1115-4C59-96C2-9643083E9580}">
      <dgm:prSet/>
      <dgm:spPr/>
      <dgm:t>
        <a:bodyPr/>
        <a:lstStyle/>
        <a:p>
          <a:endParaRPr lang="ru-RU"/>
        </a:p>
      </dgm:t>
    </dgm:pt>
    <dgm:pt modelId="{A0B10A95-4EB2-419D-8035-7773381874E6}" type="sibTrans" cxnId="{2FDA0A8F-1115-4C59-96C2-9643083E9580}">
      <dgm:prSet/>
      <dgm:spPr/>
      <dgm:t>
        <a:bodyPr/>
        <a:lstStyle/>
        <a:p>
          <a:endParaRPr lang="ru-RU"/>
        </a:p>
      </dgm:t>
    </dgm:pt>
    <dgm:pt modelId="{84B89103-08E4-4BED-8F90-FCCC1102E7B9}" type="pres">
      <dgm:prSet presAssocID="{0A945CD4-10C4-4EC9-BB91-B05D7E10E575}" presName="hierChild1" presStyleCnt="0">
        <dgm:presLayoutVars>
          <dgm:orgChart val="1"/>
          <dgm:chPref val="1"/>
          <dgm:dir/>
          <dgm:animOne val="branch"/>
          <dgm:animLvl val="lvl"/>
          <dgm:resizeHandles/>
        </dgm:presLayoutVars>
      </dgm:prSet>
      <dgm:spPr/>
      <dgm:t>
        <a:bodyPr/>
        <a:lstStyle/>
        <a:p>
          <a:endParaRPr lang="ru-RU"/>
        </a:p>
      </dgm:t>
    </dgm:pt>
    <dgm:pt modelId="{163C91C6-71CF-4585-99ED-D33A1E00D7ED}" type="pres">
      <dgm:prSet presAssocID="{25B3A874-AF1E-4A22-954C-7089251431B4}" presName="hierRoot1" presStyleCnt="0">
        <dgm:presLayoutVars>
          <dgm:hierBranch val="init"/>
        </dgm:presLayoutVars>
      </dgm:prSet>
      <dgm:spPr/>
    </dgm:pt>
    <dgm:pt modelId="{89245B29-CD32-4619-81C1-86DC5B4751C4}" type="pres">
      <dgm:prSet presAssocID="{25B3A874-AF1E-4A22-954C-7089251431B4}" presName="rootComposite1" presStyleCnt="0"/>
      <dgm:spPr/>
    </dgm:pt>
    <dgm:pt modelId="{A8B40F89-D0A7-40BA-A61C-7FEF9FA9C8C2}" type="pres">
      <dgm:prSet presAssocID="{25B3A874-AF1E-4A22-954C-7089251431B4}" presName="rootText1" presStyleLbl="node0" presStyleIdx="0" presStyleCnt="1">
        <dgm:presLayoutVars>
          <dgm:chPref val="3"/>
        </dgm:presLayoutVars>
      </dgm:prSet>
      <dgm:spPr/>
      <dgm:t>
        <a:bodyPr/>
        <a:lstStyle/>
        <a:p>
          <a:endParaRPr lang="ru-RU"/>
        </a:p>
      </dgm:t>
    </dgm:pt>
    <dgm:pt modelId="{1E09D1B1-499E-44F1-A5D7-010932AAE794}" type="pres">
      <dgm:prSet presAssocID="{25B3A874-AF1E-4A22-954C-7089251431B4}" presName="rootConnector1" presStyleLbl="node1" presStyleIdx="0" presStyleCnt="0"/>
      <dgm:spPr/>
      <dgm:t>
        <a:bodyPr/>
        <a:lstStyle/>
        <a:p>
          <a:endParaRPr lang="ru-RU"/>
        </a:p>
      </dgm:t>
    </dgm:pt>
    <dgm:pt modelId="{99E75E0F-32A0-48A5-AF8F-B75FB02574CA}" type="pres">
      <dgm:prSet presAssocID="{25B3A874-AF1E-4A22-954C-7089251431B4}" presName="hierChild2" presStyleCnt="0"/>
      <dgm:spPr/>
    </dgm:pt>
    <dgm:pt modelId="{483D4D0D-46C7-4A81-B198-291ADEA87991}" type="pres">
      <dgm:prSet presAssocID="{B404EFDB-19B9-4B05-8000-C18D35EE1D7A}" presName="Name37" presStyleLbl="parChTrans1D2" presStyleIdx="0" presStyleCnt="2"/>
      <dgm:spPr/>
      <dgm:t>
        <a:bodyPr/>
        <a:lstStyle/>
        <a:p>
          <a:endParaRPr lang="ru-RU"/>
        </a:p>
      </dgm:t>
    </dgm:pt>
    <dgm:pt modelId="{7B8141D7-0291-45AB-A481-4FF269F67072}" type="pres">
      <dgm:prSet presAssocID="{83E08C12-962B-4EDD-BB39-F084918188D9}" presName="hierRoot2" presStyleCnt="0">
        <dgm:presLayoutVars>
          <dgm:hierBranch val="init"/>
        </dgm:presLayoutVars>
      </dgm:prSet>
      <dgm:spPr/>
    </dgm:pt>
    <dgm:pt modelId="{D68DD1CA-AA88-4F37-8C81-8B471D36304B}" type="pres">
      <dgm:prSet presAssocID="{83E08C12-962B-4EDD-BB39-F084918188D9}" presName="rootComposite" presStyleCnt="0"/>
      <dgm:spPr/>
    </dgm:pt>
    <dgm:pt modelId="{771A762B-B992-400C-8D12-44A945760B54}" type="pres">
      <dgm:prSet presAssocID="{83E08C12-962B-4EDD-BB39-F084918188D9}" presName="rootText" presStyleLbl="node2" presStyleIdx="0" presStyleCnt="2">
        <dgm:presLayoutVars>
          <dgm:chPref val="3"/>
        </dgm:presLayoutVars>
      </dgm:prSet>
      <dgm:spPr/>
      <dgm:t>
        <a:bodyPr/>
        <a:lstStyle/>
        <a:p>
          <a:endParaRPr lang="ru-RU"/>
        </a:p>
      </dgm:t>
    </dgm:pt>
    <dgm:pt modelId="{C15CC5D2-339E-4370-B516-CE70A0BBD87C}" type="pres">
      <dgm:prSet presAssocID="{83E08C12-962B-4EDD-BB39-F084918188D9}" presName="rootConnector" presStyleLbl="node2" presStyleIdx="0" presStyleCnt="2"/>
      <dgm:spPr/>
      <dgm:t>
        <a:bodyPr/>
        <a:lstStyle/>
        <a:p>
          <a:endParaRPr lang="ru-RU"/>
        </a:p>
      </dgm:t>
    </dgm:pt>
    <dgm:pt modelId="{3D69C197-8A5E-4C87-B9F8-C264AA845D70}" type="pres">
      <dgm:prSet presAssocID="{83E08C12-962B-4EDD-BB39-F084918188D9}" presName="hierChild4" presStyleCnt="0"/>
      <dgm:spPr/>
    </dgm:pt>
    <dgm:pt modelId="{473F52B8-E2A3-410E-AC9A-A1CDF067478E}" type="pres">
      <dgm:prSet presAssocID="{83E08C12-962B-4EDD-BB39-F084918188D9}" presName="hierChild5" presStyleCnt="0"/>
      <dgm:spPr/>
    </dgm:pt>
    <dgm:pt modelId="{936AF2ED-7771-4D35-A4F1-392E8429C5EB}" type="pres">
      <dgm:prSet presAssocID="{6D2D5EB2-8F75-4733-9645-06784B6C6832}" presName="Name37" presStyleLbl="parChTrans1D2" presStyleIdx="1" presStyleCnt="2"/>
      <dgm:spPr/>
      <dgm:t>
        <a:bodyPr/>
        <a:lstStyle/>
        <a:p>
          <a:endParaRPr lang="ru-RU"/>
        </a:p>
      </dgm:t>
    </dgm:pt>
    <dgm:pt modelId="{B34420B6-7F53-4E5E-927E-2A85DAB4B5A3}" type="pres">
      <dgm:prSet presAssocID="{555827A5-42E7-4539-B09F-F123D07E3125}" presName="hierRoot2" presStyleCnt="0">
        <dgm:presLayoutVars>
          <dgm:hierBranch val="init"/>
        </dgm:presLayoutVars>
      </dgm:prSet>
      <dgm:spPr/>
    </dgm:pt>
    <dgm:pt modelId="{A40ED184-DC50-4DD1-B59E-A04107B0F7C8}" type="pres">
      <dgm:prSet presAssocID="{555827A5-42E7-4539-B09F-F123D07E3125}" presName="rootComposite" presStyleCnt="0"/>
      <dgm:spPr/>
    </dgm:pt>
    <dgm:pt modelId="{FB47D4E5-8FBB-4741-BDDE-EB12A561C292}" type="pres">
      <dgm:prSet presAssocID="{555827A5-42E7-4539-B09F-F123D07E3125}" presName="rootText" presStyleLbl="node2" presStyleIdx="1" presStyleCnt="2">
        <dgm:presLayoutVars>
          <dgm:chPref val="3"/>
        </dgm:presLayoutVars>
      </dgm:prSet>
      <dgm:spPr/>
      <dgm:t>
        <a:bodyPr/>
        <a:lstStyle/>
        <a:p>
          <a:endParaRPr lang="ru-RU"/>
        </a:p>
      </dgm:t>
    </dgm:pt>
    <dgm:pt modelId="{FAF20BFC-2CD8-4DB9-924C-BF26D4E4BEB0}" type="pres">
      <dgm:prSet presAssocID="{555827A5-42E7-4539-B09F-F123D07E3125}" presName="rootConnector" presStyleLbl="node2" presStyleIdx="1" presStyleCnt="2"/>
      <dgm:spPr/>
      <dgm:t>
        <a:bodyPr/>
        <a:lstStyle/>
        <a:p>
          <a:endParaRPr lang="ru-RU"/>
        </a:p>
      </dgm:t>
    </dgm:pt>
    <dgm:pt modelId="{3F1E17B6-FAD1-43B3-A342-802EC90CF19B}" type="pres">
      <dgm:prSet presAssocID="{555827A5-42E7-4539-B09F-F123D07E3125}" presName="hierChild4" presStyleCnt="0"/>
      <dgm:spPr/>
    </dgm:pt>
    <dgm:pt modelId="{4C0B31BC-2E7F-41A3-96E3-E9AD9B2FF50E}" type="pres">
      <dgm:prSet presAssocID="{555827A5-42E7-4539-B09F-F123D07E3125}" presName="hierChild5" presStyleCnt="0"/>
      <dgm:spPr/>
    </dgm:pt>
    <dgm:pt modelId="{F18C5EDF-FBDE-4466-A3CD-E00969B10038}" type="pres">
      <dgm:prSet presAssocID="{25B3A874-AF1E-4A22-954C-7089251431B4}" presName="hierChild3" presStyleCnt="0"/>
      <dgm:spPr/>
    </dgm:pt>
  </dgm:ptLst>
  <dgm:cxnLst>
    <dgm:cxn modelId="{34D45B89-8CA0-407F-A097-A75B6DEF3C0F}" type="presOf" srcId="{0A945CD4-10C4-4EC9-BB91-B05D7E10E575}" destId="{84B89103-08E4-4BED-8F90-FCCC1102E7B9}" srcOrd="0" destOrd="0" presId="urn:microsoft.com/office/officeart/2005/8/layout/orgChart1"/>
    <dgm:cxn modelId="{4984265B-CAE6-4678-91EE-2D37FDC77CEF}" srcId="{0A945CD4-10C4-4EC9-BB91-B05D7E10E575}" destId="{25B3A874-AF1E-4A22-954C-7089251431B4}" srcOrd="0" destOrd="0" parTransId="{19A7A5E9-252E-4DF8-81DD-98209E78EACE}" sibTransId="{6E680959-FC8A-40A5-82DC-856974B34B8E}"/>
    <dgm:cxn modelId="{2033AF92-AD28-48EB-80FF-9EA3747A4FE9}" type="presOf" srcId="{555827A5-42E7-4539-B09F-F123D07E3125}" destId="{FAF20BFC-2CD8-4DB9-924C-BF26D4E4BEB0}" srcOrd="1" destOrd="0" presId="urn:microsoft.com/office/officeart/2005/8/layout/orgChart1"/>
    <dgm:cxn modelId="{45176619-EC11-4E64-BCE0-E5E2C22C5F58}" type="presOf" srcId="{83E08C12-962B-4EDD-BB39-F084918188D9}" destId="{771A762B-B992-400C-8D12-44A945760B54}" srcOrd="0" destOrd="0" presId="urn:microsoft.com/office/officeart/2005/8/layout/orgChart1"/>
    <dgm:cxn modelId="{2FDA0A8F-1115-4C59-96C2-9643083E9580}" srcId="{25B3A874-AF1E-4A22-954C-7089251431B4}" destId="{555827A5-42E7-4539-B09F-F123D07E3125}" srcOrd="1" destOrd="0" parTransId="{6D2D5EB2-8F75-4733-9645-06784B6C6832}" sibTransId="{A0B10A95-4EB2-419D-8035-7773381874E6}"/>
    <dgm:cxn modelId="{9AE74B2E-FC65-41FF-BD4F-DB6CD6424327}" type="presOf" srcId="{555827A5-42E7-4539-B09F-F123D07E3125}" destId="{FB47D4E5-8FBB-4741-BDDE-EB12A561C292}" srcOrd="0" destOrd="0" presId="urn:microsoft.com/office/officeart/2005/8/layout/orgChart1"/>
    <dgm:cxn modelId="{8050F968-86E5-4D2B-A13A-515796D4AC9F}" type="presOf" srcId="{25B3A874-AF1E-4A22-954C-7089251431B4}" destId="{1E09D1B1-499E-44F1-A5D7-010932AAE794}" srcOrd="1" destOrd="0" presId="urn:microsoft.com/office/officeart/2005/8/layout/orgChart1"/>
    <dgm:cxn modelId="{F4668774-5C55-4467-BE1F-AC804370D079}" type="presOf" srcId="{B404EFDB-19B9-4B05-8000-C18D35EE1D7A}" destId="{483D4D0D-46C7-4A81-B198-291ADEA87991}" srcOrd="0" destOrd="0" presId="urn:microsoft.com/office/officeart/2005/8/layout/orgChart1"/>
    <dgm:cxn modelId="{9E1C321C-D824-4F91-9BDD-BE6A53742862}" type="presOf" srcId="{6D2D5EB2-8F75-4733-9645-06784B6C6832}" destId="{936AF2ED-7771-4D35-A4F1-392E8429C5EB}" srcOrd="0" destOrd="0" presId="urn:microsoft.com/office/officeart/2005/8/layout/orgChart1"/>
    <dgm:cxn modelId="{C9848255-C242-4C77-BAC1-D7E6086427DE}" srcId="{25B3A874-AF1E-4A22-954C-7089251431B4}" destId="{83E08C12-962B-4EDD-BB39-F084918188D9}" srcOrd="0" destOrd="0" parTransId="{B404EFDB-19B9-4B05-8000-C18D35EE1D7A}" sibTransId="{18788133-9699-4A01-AAFD-B04565967789}"/>
    <dgm:cxn modelId="{E79CEF68-A032-4848-97A5-D054AB29AC13}" type="presOf" srcId="{25B3A874-AF1E-4A22-954C-7089251431B4}" destId="{A8B40F89-D0A7-40BA-A61C-7FEF9FA9C8C2}" srcOrd="0" destOrd="0" presId="urn:microsoft.com/office/officeart/2005/8/layout/orgChart1"/>
    <dgm:cxn modelId="{A0AF8169-DDD7-445C-B592-30804C02BBC3}" type="presOf" srcId="{83E08C12-962B-4EDD-BB39-F084918188D9}" destId="{C15CC5D2-339E-4370-B516-CE70A0BBD87C}" srcOrd="1" destOrd="0" presId="urn:microsoft.com/office/officeart/2005/8/layout/orgChart1"/>
    <dgm:cxn modelId="{18839628-A937-4251-86FC-A4C9F6D3A819}" type="presParOf" srcId="{84B89103-08E4-4BED-8F90-FCCC1102E7B9}" destId="{163C91C6-71CF-4585-99ED-D33A1E00D7ED}" srcOrd="0" destOrd="0" presId="urn:microsoft.com/office/officeart/2005/8/layout/orgChart1"/>
    <dgm:cxn modelId="{341B7941-67CB-4B64-9077-15E54F08F7A4}" type="presParOf" srcId="{163C91C6-71CF-4585-99ED-D33A1E00D7ED}" destId="{89245B29-CD32-4619-81C1-86DC5B4751C4}" srcOrd="0" destOrd="0" presId="urn:microsoft.com/office/officeart/2005/8/layout/orgChart1"/>
    <dgm:cxn modelId="{CF97576F-1562-4530-A272-5DBFAAB0549B}" type="presParOf" srcId="{89245B29-CD32-4619-81C1-86DC5B4751C4}" destId="{A8B40F89-D0A7-40BA-A61C-7FEF9FA9C8C2}" srcOrd="0" destOrd="0" presId="urn:microsoft.com/office/officeart/2005/8/layout/orgChart1"/>
    <dgm:cxn modelId="{2AEC77F9-B441-4321-B181-9BD1B592871E}" type="presParOf" srcId="{89245B29-CD32-4619-81C1-86DC5B4751C4}" destId="{1E09D1B1-499E-44F1-A5D7-010932AAE794}" srcOrd="1" destOrd="0" presId="urn:microsoft.com/office/officeart/2005/8/layout/orgChart1"/>
    <dgm:cxn modelId="{50FCEB27-4EAD-466C-9B27-789B23ECC7CD}" type="presParOf" srcId="{163C91C6-71CF-4585-99ED-D33A1E00D7ED}" destId="{99E75E0F-32A0-48A5-AF8F-B75FB02574CA}" srcOrd="1" destOrd="0" presId="urn:microsoft.com/office/officeart/2005/8/layout/orgChart1"/>
    <dgm:cxn modelId="{517CFCD9-0FD6-493E-8CB9-D14621683A65}" type="presParOf" srcId="{99E75E0F-32A0-48A5-AF8F-B75FB02574CA}" destId="{483D4D0D-46C7-4A81-B198-291ADEA87991}" srcOrd="0" destOrd="0" presId="urn:microsoft.com/office/officeart/2005/8/layout/orgChart1"/>
    <dgm:cxn modelId="{01B32509-11C3-4689-8F7E-0A14F9EBC332}" type="presParOf" srcId="{99E75E0F-32A0-48A5-AF8F-B75FB02574CA}" destId="{7B8141D7-0291-45AB-A481-4FF269F67072}" srcOrd="1" destOrd="0" presId="urn:microsoft.com/office/officeart/2005/8/layout/orgChart1"/>
    <dgm:cxn modelId="{A9465D23-6698-42F1-BFC8-028EF80F0C6D}" type="presParOf" srcId="{7B8141D7-0291-45AB-A481-4FF269F67072}" destId="{D68DD1CA-AA88-4F37-8C81-8B471D36304B}" srcOrd="0" destOrd="0" presId="urn:microsoft.com/office/officeart/2005/8/layout/orgChart1"/>
    <dgm:cxn modelId="{23CDCEBB-89D5-4E4D-B16F-0335F6E705BE}" type="presParOf" srcId="{D68DD1CA-AA88-4F37-8C81-8B471D36304B}" destId="{771A762B-B992-400C-8D12-44A945760B54}" srcOrd="0" destOrd="0" presId="urn:microsoft.com/office/officeart/2005/8/layout/orgChart1"/>
    <dgm:cxn modelId="{F92631D8-A610-4221-B80B-50D9BFF76877}" type="presParOf" srcId="{D68DD1CA-AA88-4F37-8C81-8B471D36304B}" destId="{C15CC5D2-339E-4370-B516-CE70A0BBD87C}" srcOrd="1" destOrd="0" presId="urn:microsoft.com/office/officeart/2005/8/layout/orgChart1"/>
    <dgm:cxn modelId="{68FF91C1-EEB6-427D-9D9F-8A2DB582D795}" type="presParOf" srcId="{7B8141D7-0291-45AB-A481-4FF269F67072}" destId="{3D69C197-8A5E-4C87-B9F8-C264AA845D70}" srcOrd="1" destOrd="0" presId="urn:microsoft.com/office/officeart/2005/8/layout/orgChart1"/>
    <dgm:cxn modelId="{CFC73A57-5226-4834-A58C-0255480850C5}" type="presParOf" srcId="{7B8141D7-0291-45AB-A481-4FF269F67072}" destId="{473F52B8-E2A3-410E-AC9A-A1CDF067478E}" srcOrd="2" destOrd="0" presId="urn:microsoft.com/office/officeart/2005/8/layout/orgChart1"/>
    <dgm:cxn modelId="{3C956840-33EC-4F1B-8D84-80C7F3F118E5}" type="presParOf" srcId="{99E75E0F-32A0-48A5-AF8F-B75FB02574CA}" destId="{936AF2ED-7771-4D35-A4F1-392E8429C5EB}" srcOrd="2" destOrd="0" presId="urn:microsoft.com/office/officeart/2005/8/layout/orgChart1"/>
    <dgm:cxn modelId="{F72AF94C-89C3-4542-BA64-4A402073F112}" type="presParOf" srcId="{99E75E0F-32A0-48A5-AF8F-B75FB02574CA}" destId="{B34420B6-7F53-4E5E-927E-2A85DAB4B5A3}" srcOrd="3" destOrd="0" presId="urn:microsoft.com/office/officeart/2005/8/layout/orgChart1"/>
    <dgm:cxn modelId="{5422CECF-58EB-4711-B0E4-14082C7638F3}" type="presParOf" srcId="{B34420B6-7F53-4E5E-927E-2A85DAB4B5A3}" destId="{A40ED184-DC50-4DD1-B59E-A04107B0F7C8}" srcOrd="0" destOrd="0" presId="urn:microsoft.com/office/officeart/2005/8/layout/orgChart1"/>
    <dgm:cxn modelId="{AE81AA0A-273A-4341-85BE-B7B1973057E2}" type="presParOf" srcId="{A40ED184-DC50-4DD1-B59E-A04107B0F7C8}" destId="{FB47D4E5-8FBB-4741-BDDE-EB12A561C292}" srcOrd="0" destOrd="0" presId="urn:microsoft.com/office/officeart/2005/8/layout/orgChart1"/>
    <dgm:cxn modelId="{1BF91A24-C97A-41ED-AB16-5A7ECAA0657D}" type="presParOf" srcId="{A40ED184-DC50-4DD1-B59E-A04107B0F7C8}" destId="{FAF20BFC-2CD8-4DB9-924C-BF26D4E4BEB0}" srcOrd="1" destOrd="0" presId="urn:microsoft.com/office/officeart/2005/8/layout/orgChart1"/>
    <dgm:cxn modelId="{B88ADD95-E333-4BD8-BE6B-92C15E29362A}" type="presParOf" srcId="{B34420B6-7F53-4E5E-927E-2A85DAB4B5A3}" destId="{3F1E17B6-FAD1-43B3-A342-802EC90CF19B}" srcOrd="1" destOrd="0" presId="urn:microsoft.com/office/officeart/2005/8/layout/orgChart1"/>
    <dgm:cxn modelId="{EC4DE60B-2A73-4E24-A521-98E7CC9EC98C}" type="presParOf" srcId="{B34420B6-7F53-4E5E-927E-2A85DAB4B5A3}" destId="{4C0B31BC-2E7F-41A3-96E3-E9AD9B2FF50E}" srcOrd="2" destOrd="0" presId="urn:microsoft.com/office/officeart/2005/8/layout/orgChart1"/>
    <dgm:cxn modelId="{F46C3261-46DF-4696-9205-A193D317E364}" type="presParOf" srcId="{163C91C6-71CF-4585-99ED-D33A1E00D7ED}" destId="{F18C5EDF-FBDE-4466-A3CD-E00969B1003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EAE302-74FE-4BEF-8A87-D867DE2BAC84}">
      <dsp:nvSpPr>
        <dsp:cNvPr id="0" name=""/>
        <dsp:cNvSpPr/>
      </dsp:nvSpPr>
      <dsp:spPr>
        <a:xfrm>
          <a:off x="0" y="0"/>
          <a:ext cx="9144000" cy="2057400"/>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rnd"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kk-KZ" sz="2800" kern="1200" dirty="0">
              <a:solidFill>
                <a:schemeClr val="tx1"/>
              </a:solidFill>
              <a:latin typeface="Times New Roman" pitchFamily="18" charset="0"/>
              <a:cs typeface="Times New Roman" pitchFamily="18" charset="0"/>
            </a:rPr>
            <a:t>Кәсіпкерлік этиканы реттеу жүйесінің төрт деңгейі </a:t>
          </a:r>
          <a:endParaRPr lang="ru-RU" sz="2800" kern="1200" dirty="0">
            <a:solidFill>
              <a:schemeClr val="tx1"/>
            </a:solidFill>
            <a:latin typeface="Times New Roman" pitchFamily="18" charset="0"/>
            <a:cs typeface="Times New Roman" pitchFamily="18" charset="0"/>
          </a:endParaRPr>
        </a:p>
      </dsp:txBody>
      <dsp:txXfrm>
        <a:off x="0" y="0"/>
        <a:ext cx="9144000" cy="2057400"/>
      </dsp:txXfrm>
    </dsp:sp>
    <dsp:sp modelId="{4237C6D9-C95B-4AB2-87BD-7C7E310968B0}">
      <dsp:nvSpPr>
        <dsp:cNvPr id="0" name=""/>
        <dsp:cNvSpPr/>
      </dsp:nvSpPr>
      <dsp:spPr>
        <a:xfrm>
          <a:off x="0" y="2057400"/>
          <a:ext cx="2286000" cy="4320540"/>
        </a:xfrm>
        <a:prstGeom prst="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rnd"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kk-KZ" sz="2800" kern="1200" dirty="0">
              <a:solidFill>
                <a:schemeClr val="tx1"/>
              </a:solidFill>
              <a:latin typeface="Times New Roman" pitchFamily="18" charset="0"/>
              <a:cs typeface="Times New Roman" pitchFamily="18" charset="0"/>
            </a:rPr>
            <a:t>Этикалық қағидалар</a:t>
          </a:r>
          <a:endParaRPr lang="ru-RU" sz="2800" kern="1200" dirty="0">
            <a:solidFill>
              <a:schemeClr val="tx1"/>
            </a:solidFill>
            <a:latin typeface="Times New Roman" pitchFamily="18" charset="0"/>
            <a:cs typeface="Times New Roman" pitchFamily="18" charset="0"/>
          </a:endParaRPr>
        </a:p>
      </dsp:txBody>
      <dsp:txXfrm>
        <a:off x="0" y="2057400"/>
        <a:ext cx="2286000" cy="4320540"/>
      </dsp:txXfrm>
    </dsp:sp>
    <dsp:sp modelId="{9AD603EF-FB0D-4ECF-9EAF-571448FAEC74}">
      <dsp:nvSpPr>
        <dsp:cNvPr id="0" name=""/>
        <dsp:cNvSpPr/>
      </dsp:nvSpPr>
      <dsp:spPr>
        <a:xfrm>
          <a:off x="2286000" y="2057400"/>
          <a:ext cx="2286000" cy="4320540"/>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rnd"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kk-KZ" sz="2800" kern="1200" dirty="0">
              <a:solidFill>
                <a:schemeClr val="tx1"/>
              </a:solidFill>
              <a:latin typeface="Times New Roman" pitchFamily="18" charset="0"/>
              <a:cs typeface="Times New Roman" pitchFamily="18" charset="0"/>
            </a:rPr>
            <a:t>Кәсіпорын қызметкерлерінің іс-әрекетін реттейтін нормативтік актілер</a:t>
          </a:r>
          <a:endParaRPr lang="ru-RU" sz="2800" kern="1200" dirty="0">
            <a:solidFill>
              <a:schemeClr val="tx1"/>
            </a:solidFill>
            <a:latin typeface="Times New Roman" pitchFamily="18" charset="0"/>
            <a:cs typeface="Times New Roman" pitchFamily="18" charset="0"/>
          </a:endParaRPr>
        </a:p>
      </dsp:txBody>
      <dsp:txXfrm>
        <a:off x="2286000" y="2057400"/>
        <a:ext cx="2286000" cy="4320540"/>
      </dsp:txXfrm>
    </dsp:sp>
    <dsp:sp modelId="{0471EE73-E2E0-4337-8DAC-099F5A007AA4}">
      <dsp:nvSpPr>
        <dsp:cNvPr id="0" name=""/>
        <dsp:cNvSpPr/>
      </dsp:nvSpPr>
      <dsp:spPr>
        <a:xfrm>
          <a:off x="4572000" y="2057400"/>
          <a:ext cx="2286000" cy="4320540"/>
        </a:xfrm>
        <a:prstGeom prst="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rnd"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kk-KZ" sz="2800" kern="1200" dirty="0">
              <a:solidFill>
                <a:schemeClr val="tx1"/>
              </a:solidFill>
              <a:latin typeface="Times New Roman" pitchFamily="18" charset="0"/>
              <a:cs typeface="Times New Roman" pitchFamily="18" charset="0"/>
            </a:rPr>
            <a:t>Кәсіпорынның еңбек ұжымы</a:t>
          </a:r>
          <a:endParaRPr lang="ru-RU" sz="2800" kern="1200" dirty="0">
            <a:solidFill>
              <a:schemeClr val="tx1"/>
            </a:solidFill>
            <a:latin typeface="Times New Roman" pitchFamily="18" charset="0"/>
            <a:cs typeface="Times New Roman" pitchFamily="18" charset="0"/>
          </a:endParaRPr>
        </a:p>
      </dsp:txBody>
      <dsp:txXfrm>
        <a:off x="4572000" y="2057400"/>
        <a:ext cx="2286000" cy="4320540"/>
      </dsp:txXfrm>
    </dsp:sp>
    <dsp:sp modelId="{FD73D80D-A86F-4783-A55D-2E1A4D00394E}">
      <dsp:nvSpPr>
        <dsp:cNvPr id="0" name=""/>
        <dsp:cNvSpPr/>
      </dsp:nvSpPr>
      <dsp:spPr>
        <a:xfrm>
          <a:off x="6858000" y="2057400"/>
          <a:ext cx="2286000" cy="4320540"/>
        </a:xfrm>
        <a:prstGeom prst="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rnd"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kk-KZ" sz="2800" kern="1200" dirty="0">
              <a:solidFill>
                <a:schemeClr val="tx1"/>
              </a:solidFill>
              <a:latin typeface="Times New Roman" pitchFamily="18" charset="0"/>
              <a:cs typeface="Times New Roman" pitchFamily="18" charset="0"/>
            </a:rPr>
            <a:t>Кәсіпорын қызметкерлерінің жеке мотивтері</a:t>
          </a:r>
          <a:endParaRPr lang="ru-RU" sz="2800" kern="1200" dirty="0">
            <a:solidFill>
              <a:schemeClr val="tx1"/>
            </a:solidFill>
            <a:latin typeface="Times New Roman" pitchFamily="18" charset="0"/>
            <a:cs typeface="Times New Roman" pitchFamily="18" charset="0"/>
          </a:endParaRPr>
        </a:p>
      </dsp:txBody>
      <dsp:txXfrm>
        <a:off x="6858000" y="2057400"/>
        <a:ext cx="2286000" cy="4320540"/>
      </dsp:txXfrm>
    </dsp:sp>
    <dsp:sp modelId="{96365675-2D31-4638-8FA2-E1E532E58A6E}">
      <dsp:nvSpPr>
        <dsp:cNvPr id="0" name=""/>
        <dsp:cNvSpPr/>
      </dsp:nvSpPr>
      <dsp:spPr>
        <a:xfrm>
          <a:off x="0" y="6377940"/>
          <a:ext cx="9144000" cy="48006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AF70A5-38DC-4414-9F95-9F2C8D5747D7}">
      <dsp:nvSpPr>
        <dsp:cNvPr id="0" name=""/>
        <dsp:cNvSpPr/>
      </dsp:nvSpPr>
      <dsp:spPr>
        <a:xfrm>
          <a:off x="5176580" y="827596"/>
          <a:ext cx="2486497" cy="309511"/>
        </a:xfrm>
        <a:custGeom>
          <a:avLst/>
          <a:gdLst/>
          <a:ahLst/>
          <a:cxnLst/>
          <a:rect l="0" t="0" r="0" b="0"/>
          <a:pathLst>
            <a:path>
              <a:moveTo>
                <a:pt x="0" y="0"/>
              </a:moveTo>
              <a:lnTo>
                <a:pt x="0" y="164704"/>
              </a:lnTo>
              <a:lnTo>
                <a:pt x="2486497" y="164704"/>
              </a:lnTo>
              <a:lnTo>
                <a:pt x="2486497" y="309511"/>
              </a:lnTo>
            </a:path>
          </a:pathLst>
        </a:custGeom>
        <a:noFill/>
        <a:ln w="25400"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B974C93-7565-496C-80FA-63D1DD5169CC}">
      <dsp:nvSpPr>
        <dsp:cNvPr id="0" name=""/>
        <dsp:cNvSpPr/>
      </dsp:nvSpPr>
      <dsp:spPr>
        <a:xfrm>
          <a:off x="2143898" y="3253817"/>
          <a:ext cx="2907969" cy="671614"/>
        </a:xfrm>
        <a:custGeom>
          <a:avLst/>
          <a:gdLst/>
          <a:ahLst/>
          <a:cxnLst/>
          <a:rect l="0" t="0" r="0" b="0"/>
          <a:pathLst>
            <a:path>
              <a:moveTo>
                <a:pt x="0" y="0"/>
              </a:moveTo>
              <a:lnTo>
                <a:pt x="0" y="526807"/>
              </a:lnTo>
              <a:lnTo>
                <a:pt x="2907969" y="526807"/>
              </a:lnTo>
              <a:lnTo>
                <a:pt x="2907969" y="671614"/>
              </a:lnTo>
            </a:path>
          </a:pathLst>
        </a:custGeom>
        <a:noFill/>
        <a:ln w="25400" cap="rnd"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02FD803-C7F5-442B-9EC9-9019F7EE2F06}">
      <dsp:nvSpPr>
        <dsp:cNvPr id="0" name=""/>
        <dsp:cNvSpPr/>
      </dsp:nvSpPr>
      <dsp:spPr>
        <a:xfrm>
          <a:off x="1186410" y="3253817"/>
          <a:ext cx="957488" cy="470664"/>
        </a:xfrm>
        <a:custGeom>
          <a:avLst/>
          <a:gdLst/>
          <a:ahLst/>
          <a:cxnLst/>
          <a:rect l="0" t="0" r="0" b="0"/>
          <a:pathLst>
            <a:path>
              <a:moveTo>
                <a:pt x="957488" y="0"/>
              </a:moveTo>
              <a:lnTo>
                <a:pt x="957488" y="325856"/>
              </a:lnTo>
              <a:lnTo>
                <a:pt x="0" y="325856"/>
              </a:lnTo>
              <a:lnTo>
                <a:pt x="0" y="470664"/>
              </a:lnTo>
            </a:path>
          </a:pathLst>
        </a:custGeom>
        <a:noFill/>
        <a:ln w="25400" cap="rnd"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8B9FAE7-1BBB-48B9-88D5-D742ED6FD125}">
      <dsp:nvSpPr>
        <dsp:cNvPr id="0" name=""/>
        <dsp:cNvSpPr/>
      </dsp:nvSpPr>
      <dsp:spPr>
        <a:xfrm>
          <a:off x="2143898" y="827596"/>
          <a:ext cx="3032681" cy="735017"/>
        </a:xfrm>
        <a:custGeom>
          <a:avLst/>
          <a:gdLst/>
          <a:ahLst/>
          <a:cxnLst/>
          <a:rect l="0" t="0" r="0" b="0"/>
          <a:pathLst>
            <a:path>
              <a:moveTo>
                <a:pt x="3032681" y="0"/>
              </a:moveTo>
              <a:lnTo>
                <a:pt x="3032681" y="590209"/>
              </a:lnTo>
              <a:lnTo>
                <a:pt x="0" y="590209"/>
              </a:lnTo>
              <a:lnTo>
                <a:pt x="0" y="735017"/>
              </a:lnTo>
            </a:path>
          </a:pathLst>
        </a:custGeom>
        <a:noFill/>
        <a:ln w="25400"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02DB442-81C3-484A-8583-2194C5EA9C44}">
      <dsp:nvSpPr>
        <dsp:cNvPr id="0" name=""/>
        <dsp:cNvSpPr/>
      </dsp:nvSpPr>
      <dsp:spPr>
        <a:xfrm>
          <a:off x="3390315" y="-164998"/>
          <a:ext cx="3572529" cy="99259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ECBEAC4-A364-40D9-AFB0-4C2F1EF4056C}">
      <dsp:nvSpPr>
        <dsp:cNvPr id="0" name=""/>
        <dsp:cNvSpPr/>
      </dsp:nvSpPr>
      <dsp:spPr>
        <a:xfrm>
          <a:off x="3563998" y="0"/>
          <a:ext cx="3572529" cy="992595"/>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kern="1200" dirty="0">
              <a:latin typeface="Times New Roman" pitchFamily="18" charset="0"/>
              <a:cs typeface="Times New Roman" pitchFamily="18" charset="0"/>
            </a:rPr>
            <a:t>Бизнестің әлеуметтік жауапкершілік қызметіне байланысты қалыптасқан көзқарастар</a:t>
          </a:r>
          <a:endParaRPr lang="ru-RU" sz="1800" kern="1200" dirty="0">
            <a:latin typeface="Times New Roman" pitchFamily="18" charset="0"/>
            <a:cs typeface="Times New Roman" pitchFamily="18" charset="0"/>
          </a:endParaRPr>
        </a:p>
      </dsp:txBody>
      <dsp:txXfrm>
        <a:off x="3593070" y="29072"/>
        <a:ext cx="3514385" cy="934451"/>
      </dsp:txXfrm>
    </dsp:sp>
    <dsp:sp modelId="{F9216255-1BE8-4F41-982D-097CBE3054E7}">
      <dsp:nvSpPr>
        <dsp:cNvPr id="0" name=""/>
        <dsp:cNvSpPr/>
      </dsp:nvSpPr>
      <dsp:spPr>
        <a:xfrm>
          <a:off x="724863" y="1562614"/>
          <a:ext cx="2838071" cy="169120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54A74E0C-2108-4370-95CE-FABBB9D8EEDB}">
      <dsp:nvSpPr>
        <dsp:cNvPr id="0" name=""/>
        <dsp:cNvSpPr/>
      </dsp:nvSpPr>
      <dsp:spPr>
        <a:xfrm>
          <a:off x="898545" y="1727612"/>
          <a:ext cx="2838071" cy="169120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kern="1200" dirty="0">
              <a:latin typeface="Times New Roman" pitchFamily="18" charset="0"/>
              <a:cs typeface="Times New Roman" pitchFamily="18" charset="0"/>
            </a:rPr>
            <a:t>Бизнестің жауапкершілігі жұмыс орындарын құрумен және оларды тиімді пайдалануды қамтамасыз етумен сипатталады</a:t>
          </a:r>
          <a:endParaRPr lang="ru-RU" sz="1800" kern="1200" dirty="0">
            <a:latin typeface="Times New Roman" pitchFamily="18" charset="0"/>
            <a:cs typeface="Times New Roman" pitchFamily="18" charset="0"/>
          </a:endParaRPr>
        </a:p>
      </dsp:txBody>
      <dsp:txXfrm>
        <a:off x="948079" y="1777146"/>
        <a:ext cx="2739003" cy="1592135"/>
      </dsp:txXfrm>
    </dsp:sp>
    <dsp:sp modelId="{233CB3BA-C46C-4C99-B8B4-960FC2264B1F}">
      <dsp:nvSpPr>
        <dsp:cNvPr id="0" name=""/>
        <dsp:cNvSpPr/>
      </dsp:nvSpPr>
      <dsp:spPr>
        <a:xfrm>
          <a:off x="5276" y="3724481"/>
          <a:ext cx="2362266" cy="230366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8EBA8B90-1DA8-4FD9-B080-E5C45CD94858}">
      <dsp:nvSpPr>
        <dsp:cNvPr id="0" name=""/>
        <dsp:cNvSpPr/>
      </dsp:nvSpPr>
      <dsp:spPr>
        <a:xfrm>
          <a:off x="178959" y="3889479"/>
          <a:ext cx="2362266" cy="2303664"/>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kern="1200" dirty="0">
              <a:latin typeface="Times New Roman" pitchFamily="18" charset="0"/>
              <a:cs typeface="Times New Roman" pitchFamily="18" charset="0"/>
            </a:rPr>
            <a:t>Ағылшын-американдық (либералдық) үлгіде жұмыскер жалақы алады және өзінің әртүрлі әлеуметтік қажеттіліктерін жеке құрылымдар арқылы дербес қанағаттандырады</a:t>
          </a:r>
          <a:endParaRPr lang="ru-RU" sz="1800" kern="1200" dirty="0">
            <a:latin typeface="Times New Roman" pitchFamily="18" charset="0"/>
            <a:cs typeface="Times New Roman" pitchFamily="18" charset="0"/>
          </a:endParaRPr>
        </a:p>
      </dsp:txBody>
      <dsp:txXfrm>
        <a:off x="246431" y="3956951"/>
        <a:ext cx="2227322" cy="2168720"/>
      </dsp:txXfrm>
    </dsp:sp>
    <dsp:sp modelId="{093FF691-B78E-4D58-B517-A0E0FB4E7756}">
      <dsp:nvSpPr>
        <dsp:cNvPr id="0" name=""/>
        <dsp:cNvSpPr/>
      </dsp:nvSpPr>
      <dsp:spPr>
        <a:xfrm>
          <a:off x="3407724" y="3925432"/>
          <a:ext cx="3288287" cy="210128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3B538099-CA10-4CC2-AFB5-F6F73C8F20AA}">
      <dsp:nvSpPr>
        <dsp:cNvPr id="0" name=""/>
        <dsp:cNvSpPr/>
      </dsp:nvSpPr>
      <dsp:spPr>
        <a:xfrm>
          <a:off x="3581406" y="4090430"/>
          <a:ext cx="3288287" cy="210128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kern="1200" dirty="0">
              <a:latin typeface="Times New Roman" pitchFamily="18" charset="0"/>
              <a:cs typeface="Times New Roman" pitchFamily="18" charset="0"/>
            </a:rPr>
            <a:t>Еуропалық (әлеуметтік) үлгіде бизнес айтарлықтай көп салықтар төлейді, ал мемлекет осы қаражатқа халықтың едәуір маңызды әлеуметтік қажеттіліктерін іске асыру үшін жағдай жасайды.</a:t>
          </a:r>
          <a:endParaRPr lang="ru-RU" sz="1800" kern="1200" dirty="0">
            <a:latin typeface="Times New Roman" pitchFamily="18" charset="0"/>
            <a:cs typeface="Times New Roman" pitchFamily="18" charset="0"/>
          </a:endParaRPr>
        </a:p>
      </dsp:txBody>
      <dsp:txXfrm>
        <a:off x="3642950" y="4151974"/>
        <a:ext cx="3165199" cy="1978195"/>
      </dsp:txXfrm>
    </dsp:sp>
    <dsp:sp modelId="{CF1E2E55-D1E9-4D89-BBA8-3E19241ADDDB}">
      <dsp:nvSpPr>
        <dsp:cNvPr id="0" name=""/>
        <dsp:cNvSpPr/>
      </dsp:nvSpPr>
      <dsp:spPr>
        <a:xfrm>
          <a:off x="6355837" y="1137108"/>
          <a:ext cx="2614479" cy="245306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616E6D68-ECC5-4BEA-BC15-0FBB60E01C0F}">
      <dsp:nvSpPr>
        <dsp:cNvPr id="0" name=""/>
        <dsp:cNvSpPr/>
      </dsp:nvSpPr>
      <dsp:spPr>
        <a:xfrm>
          <a:off x="6529520" y="1302107"/>
          <a:ext cx="2614479" cy="2453069"/>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kern="1200" dirty="0">
              <a:latin typeface="Times New Roman" pitchFamily="18" charset="0"/>
              <a:cs typeface="Times New Roman" pitchFamily="18" charset="0"/>
            </a:rPr>
            <a:t>Бизнес бәріне жауап береді. Бұл бағыт социализм кезінде кеңінен қолданылды. Яғни кәсіпорындар әртүрлі әлеуметтік инфрақұрылымдарды құрып, қаржыландырып және басқарып отырады.</a:t>
          </a:r>
          <a:endParaRPr lang="ru-RU" sz="1800" kern="1200" dirty="0">
            <a:latin typeface="Times New Roman" pitchFamily="18" charset="0"/>
            <a:cs typeface="Times New Roman" pitchFamily="18" charset="0"/>
          </a:endParaRPr>
        </a:p>
      </dsp:txBody>
      <dsp:txXfrm>
        <a:off x="6601368" y="1373955"/>
        <a:ext cx="2470783" cy="23093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6AF2ED-7771-4D35-A4F1-392E8429C5EB}">
      <dsp:nvSpPr>
        <dsp:cNvPr id="0" name=""/>
        <dsp:cNvSpPr/>
      </dsp:nvSpPr>
      <dsp:spPr>
        <a:xfrm>
          <a:off x="4114800" y="2443670"/>
          <a:ext cx="2251813" cy="781621"/>
        </a:xfrm>
        <a:custGeom>
          <a:avLst/>
          <a:gdLst/>
          <a:ahLst/>
          <a:cxnLst/>
          <a:rect l="0" t="0" r="0" b="0"/>
          <a:pathLst>
            <a:path>
              <a:moveTo>
                <a:pt x="0" y="0"/>
              </a:moveTo>
              <a:lnTo>
                <a:pt x="0" y="390810"/>
              </a:lnTo>
              <a:lnTo>
                <a:pt x="2251813" y="390810"/>
              </a:lnTo>
              <a:lnTo>
                <a:pt x="2251813" y="781621"/>
              </a:lnTo>
            </a:path>
          </a:pathLst>
        </a:custGeom>
        <a:noFill/>
        <a:ln w="2540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3D4D0D-46C7-4A81-B198-291ADEA87991}">
      <dsp:nvSpPr>
        <dsp:cNvPr id="0" name=""/>
        <dsp:cNvSpPr/>
      </dsp:nvSpPr>
      <dsp:spPr>
        <a:xfrm>
          <a:off x="1862986" y="2443670"/>
          <a:ext cx="2251813" cy="781621"/>
        </a:xfrm>
        <a:custGeom>
          <a:avLst/>
          <a:gdLst/>
          <a:ahLst/>
          <a:cxnLst/>
          <a:rect l="0" t="0" r="0" b="0"/>
          <a:pathLst>
            <a:path>
              <a:moveTo>
                <a:pt x="2251813" y="0"/>
              </a:moveTo>
              <a:lnTo>
                <a:pt x="2251813" y="390810"/>
              </a:lnTo>
              <a:lnTo>
                <a:pt x="0" y="390810"/>
              </a:lnTo>
              <a:lnTo>
                <a:pt x="0" y="781621"/>
              </a:lnTo>
            </a:path>
          </a:pathLst>
        </a:custGeom>
        <a:noFill/>
        <a:ln w="2540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B40F89-D0A7-40BA-A61C-7FEF9FA9C8C2}">
      <dsp:nvSpPr>
        <dsp:cNvPr id="0" name=""/>
        <dsp:cNvSpPr/>
      </dsp:nvSpPr>
      <dsp:spPr>
        <a:xfrm>
          <a:off x="2253797" y="582668"/>
          <a:ext cx="3722005" cy="186100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kk-KZ" sz="4300" kern="1200" dirty="0"/>
            <a:t>Бизнестің әлеуметтік жауапкершілігі</a:t>
          </a:r>
          <a:endParaRPr lang="ru-RU" sz="4300" kern="1200" dirty="0"/>
        </a:p>
      </dsp:txBody>
      <dsp:txXfrm>
        <a:off x="2253797" y="582668"/>
        <a:ext cx="3722005" cy="1861002"/>
      </dsp:txXfrm>
    </dsp:sp>
    <dsp:sp modelId="{771A762B-B992-400C-8D12-44A945760B54}">
      <dsp:nvSpPr>
        <dsp:cNvPr id="0" name=""/>
        <dsp:cNvSpPr/>
      </dsp:nvSpPr>
      <dsp:spPr>
        <a:xfrm>
          <a:off x="1984" y="3225292"/>
          <a:ext cx="3722005" cy="186100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kk-KZ" sz="4300" kern="1200" dirty="0"/>
            <a:t>Ішкі әлеуметтік жауапкершілігі</a:t>
          </a:r>
          <a:endParaRPr lang="ru-RU" sz="4300" kern="1200" dirty="0"/>
        </a:p>
      </dsp:txBody>
      <dsp:txXfrm>
        <a:off x="1984" y="3225292"/>
        <a:ext cx="3722005" cy="1861002"/>
      </dsp:txXfrm>
    </dsp:sp>
    <dsp:sp modelId="{FB47D4E5-8FBB-4741-BDDE-EB12A561C292}">
      <dsp:nvSpPr>
        <dsp:cNvPr id="0" name=""/>
        <dsp:cNvSpPr/>
      </dsp:nvSpPr>
      <dsp:spPr>
        <a:xfrm>
          <a:off x="4505610" y="3225292"/>
          <a:ext cx="3722005" cy="186100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kk-KZ" sz="4300" kern="1200" dirty="0"/>
            <a:t>Сыртқы әлеуметтік жауапкершілігі</a:t>
          </a:r>
          <a:endParaRPr lang="ru-RU" sz="4300" kern="1200" dirty="0"/>
        </a:p>
      </dsp:txBody>
      <dsp:txXfrm>
        <a:off x="4505610" y="3225292"/>
        <a:ext cx="3722005" cy="1861002"/>
      </dsp:txXfrm>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F7287377-1A32-4712-BB38-E25B9F02F5AB}" type="datetimeFigureOut">
              <a:rPr lang="ru-RU" smtClean="0"/>
              <a:pPr/>
              <a:t>29.03.2026</a:t>
            </a:fld>
            <a:endParaRPr lang="ru-RU"/>
          </a:p>
        </p:txBody>
      </p:sp>
      <p:sp>
        <p:nvSpPr>
          <p:cNvPr id="4" name="Нижний колонтитул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702C5D18-6026-4ABF-96F8-4FF8DD1B8A20}"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EAF463A-BC7C-46EE-9F1E-7F377CCA4891}" type="datetimeFigureOut">
              <a:rPr lang="en-US" smtClean="0"/>
              <a:pPr/>
              <a:t>3/29/2026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AF463A-BC7C-46EE-9F1E-7F377CCA4891}" type="datetimeFigureOut">
              <a:rPr lang="en-US" smtClean="0"/>
              <a:pPr/>
              <a:t>3/29/2026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add title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AF463A-BC7C-46EE-9F1E-7F377CCA4891}" type="datetimeFigureOut">
              <a:rPr lang="en-US" smtClean="0"/>
              <a:pPr/>
              <a:t>3/29/2026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AF463A-BC7C-46EE-9F1E-7F377CCA4891}" type="datetimeFigureOut">
              <a:rPr lang="en-US" smtClean="0"/>
              <a:pPr/>
              <a:t>3/29/2026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AF463A-BC7C-46EE-9F1E-7F377CCA4891}" type="datetimeFigureOut">
              <a:rPr lang="en-US" smtClean="0"/>
              <a:pPr/>
              <a:t>3/29/2026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EAF463A-BC7C-46EE-9F1E-7F377CCA4891}" type="datetimeFigureOut">
              <a:rPr lang="en-US" smtClean="0"/>
              <a:pPr/>
              <a:t>3/29/2026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EAF463A-BC7C-46EE-9F1E-7F377CCA4891}" type="datetimeFigureOut">
              <a:rPr lang="en-US" smtClean="0"/>
              <a:pPr/>
              <a:t>3/29/2026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EAF463A-BC7C-46EE-9F1E-7F377CCA4891}" type="datetimeFigureOut">
              <a:rPr lang="en-US" smtClean="0"/>
              <a:pPr/>
              <a:t>3/29/2026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3/29/2026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3/29/2026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3/29/2026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3/29/2026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990600" y="2362200"/>
            <a:ext cx="7162800" cy="4191000"/>
          </a:xfrm>
        </p:spPr>
        <p:txBody>
          <a:bodyPr>
            <a:normAutofit/>
          </a:bodyPr>
          <a:lstStyle/>
          <a:p>
            <a:endParaRPr lang="kk-KZ" dirty="0">
              <a:solidFill>
                <a:schemeClr val="tx1"/>
              </a:solidFill>
              <a:latin typeface="Times New Roman" pitchFamily="18" charset="0"/>
              <a:cs typeface="Times New Roman" pitchFamily="18" charset="0"/>
            </a:endParaRPr>
          </a:p>
          <a:p>
            <a:r>
              <a:rPr lang="kk-KZ">
                <a:solidFill>
                  <a:schemeClr val="tx1"/>
                </a:solidFill>
                <a:latin typeface="Times New Roman" pitchFamily="18" charset="0"/>
                <a:cs typeface="Times New Roman" pitchFamily="18" charset="0"/>
              </a:rPr>
              <a:t>Бизнестің </a:t>
            </a:r>
            <a:r>
              <a:rPr lang="kk-KZ" dirty="0">
                <a:solidFill>
                  <a:schemeClr val="tx1"/>
                </a:solidFill>
                <a:latin typeface="Times New Roman" pitchFamily="18" charset="0"/>
                <a:cs typeface="Times New Roman" pitchFamily="18" charset="0"/>
              </a:rPr>
              <a:t>беделі және имиджі</a:t>
            </a:r>
            <a:endParaRPr lang="ru-RU" dirty="0">
              <a:solidFill>
                <a:schemeClr val="tx1"/>
              </a:solidFill>
              <a:latin typeface="Times New Roman" pitchFamily="18" charset="0"/>
              <a:cs typeface="Times New Roman" pitchFamily="18" charset="0"/>
            </a:endParaRPr>
          </a:p>
          <a:p>
            <a:r>
              <a:rPr lang="kk-KZ" dirty="0">
                <a:solidFill>
                  <a:schemeClr val="tx1"/>
                </a:solidFill>
                <a:latin typeface="Times New Roman" pitchFamily="18" charset="0"/>
                <a:cs typeface="Times New Roman" pitchFamily="18" charset="0"/>
              </a:rPr>
              <a:t>Дәріс сабағының жоспары:</a:t>
            </a:r>
            <a:endParaRPr lang="ru-RU" dirty="0">
              <a:solidFill>
                <a:schemeClr val="tx1"/>
              </a:solidFill>
              <a:latin typeface="Times New Roman" pitchFamily="18" charset="0"/>
              <a:cs typeface="Times New Roman" pitchFamily="18" charset="0"/>
            </a:endParaRPr>
          </a:p>
          <a:p>
            <a:pPr lvl="0" algn="l"/>
            <a:r>
              <a:rPr lang="kk-KZ" dirty="0">
                <a:solidFill>
                  <a:schemeClr val="tx1"/>
                </a:solidFill>
                <a:latin typeface="Times New Roman" pitchFamily="18" charset="0"/>
                <a:cs typeface="Times New Roman" pitchFamily="18" charset="0"/>
              </a:rPr>
              <a:t>1.Кәсіпкерлік мәдениеті мен этикасы</a:t>
            </a:r>
            <a:endParaRPr lang="ru-RU" dirty="0">
              <a:solidFill>
                <a:schemeClr val="tx1"/>
              </a:solidFill>
              <a:latin typeface="Times New Roman" pitchFamily="18" charset="0"/>
              <a:cs typeface="Times New Roman" pitchFamily="18" charset="0"/>
            </a:endParaRPr>
          </a:p>
          <a:p>
            <a:pPr lvl="0" algn="l"/>
            <a:r>
              <a:rPr lang="kk-KZ" dirty="0">
                <a:solidFill>
                  <a:schemeClr val="tx1"/>
                </a:solidFill>
                <a:latin typeface="Times New Roman" pitchFamily="18" charset="0"/>
                <a:cs typeface="Times New Roman" pitchFamily="18" charset="0"/>
              </a:rPr>
              <a:t>2.Бизнестің әлеуметтік жауапкершілігі</a:t>
            </a:r>
            <a:endParaRPr lang="ru-RU" dirty="0">
              <a:solidFill>
                <a:schemeClr val="tx1"/>
              </a:solidFill>
              <a:latin typeface="Times New Roman" pitchFamily="18" charset="0"/>
              <a:cs typeface="Times New Roman" pitchFamily="18" charset="0"/>
            </a:endParaRPr>
          </a:p>
          <a:p>
            <a:pPr lvl="0" algn="l"/>
            <a:r>
              <a:rPr lang="kk-KZ" dirty="0">
                <a:solidFill>
                  <a:schemeClr val="tx1"/>
                </a:solidFill>
                <a:latin typeface="Times New Roman" pitchFamily="18" charset="0"/>
                <a:cs typeface="Times New Roman" pitchFamily="18" charset="0"/>
              </a:rPr>
              <a:t>3.Бизнестің беделі мен имиджін қалыптастыру технологиясы</a:t>
            </a:r>
            <a:endParaRPr lang="ru-RU" dirty="0">
              <a:solidFill>
                <a:schemeClr val="tx1"/>
              </a:solidFill>
              <a:latin typeface="Times New Roman" pitchFamily="18" charset="0"/>
              <a:cs typeface="Times New Roman" pitchFamily="18" charset="0"/>
            </a:endParaRPr>
          </a:p>
          <a:p>
            <a:endParaRPr lang="ru-RU" dirty="0">
              <a:solidFill>
                <a:schemeClr val="tx1"/>
              </a:solidFill>
              <a:latin typeface="Times New Roman" pitchFamily="18" charset="0"/>
              <a:cs typeface="Times New Roman" pitchFamily="18" charset="0"/>
            </a:endParaRPr>
          </a:p>
        </p:txBody>
      </p:sp>
      <p:sp>
        <p:nvSpPr>
          <p:cNvPr id="8194" name="AutoShape 2" descr="https://delo.ua/files/news_tape/images/1853/13/kso-praktika-12-shagov-pri_185313_p0.gi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8196" name="AutoShape 4" descr="https://delo.ua/files/news_tape/images/1853/13/kso-praktika-12-shagov-pri_185313_p0.gi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8198" name="AutoShape 6" descr="https://delo.ua/files/news_tape/images/1853/13/kso-praktika-12-shagov-pri_185313_p0.gi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8200" name="Picture 8" descr="http://stockfresh.com/files/n/nasirkhan/m/85/2024883_stock-photo-3d-person-and-csr-cube.jpg"/>
          <p:cNvPicPr>
            <a:picLocks noChangeAspect="1" noChangeArrowheads="1"/>
          </p:cNvPicPr>
          <p:nvPr/>
        </p:nvPicPr>
        <p:blipFill>
          <a:blip r:embed="rId2"/>
          <a:srcRect/>
          <a:stretch>
            <a:fillRect/>
          </a:stretch>
        </p:blipFill>
        <p:spPr bwMode="auto">
          <a:xfrm>
            <a:off x="457200" y="228600"/>
            <a:ext cx="8458200" cy="24765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97562"/>
          </a:xfrm>
        </p:spPr>
        <p:style>
          <a:lnRef idx="1">
            <a:schemeClr val="accent1"/>
          </a:lnRef>
          <a:fillRef idx="2">
            <a:schemeClr val="accent1"/>
          </a:fillRef>
          <a:effectRef idx="1">
            <a:schemeClr val="accent1"/>
          </a:effectRef>
          <a:fontRef idx="minor">
            <a:schemeClr val="dk1"/>
          </a:fontRef>
        </p:style>
        <p:txBody>
          <a:bodyPr>
            <a:normAutofit/>
          </a:bodyPr>
          <a:lstStyle/>
          <a:p>
            <a:r>
              <a:rPr lang="kk-KZ" dirty="0"/>
              <a:t/>
            </a:r>
            <a:br>
              <a:rPr lang="kk-KZ" dirty="0"/>
            </a:br>
            <a:r>
              <a:rPr lang="kk-KZ" dirty="0"/>
              <a:t>Бизнестің әлеуметтік жауапкершілігі- жеке кәсіпкерлік субъектілерінің әлеуметтік, экономикалық, экологиялық салаларда қоғамды дамытуға қосқан ерікті үлесі</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0" y="304800"/>
          <a:ext cx="9144000" cy="632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457200"/>
          <a:ext cx="8229600" cy="5668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52400"/>
            <a:ext cx="8229600" cy="5973763"/>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kk-KZ" sz="4000" dirty="0"/>
              <a:t>Бизнестің ішкі әлеуметтік жауапкершілігіне:</a:t>
            </a:r>
          </a:p>
          <a:p>
            <a:pPr>
              <a:buFontTx/>
              <a:buChar char="-"/>
            </a:pPr>
            <a:r>
              <a:rPr lang="kk-KZ" dirty="0"/>
              <a:t>Еңбек қауіпсіздігі</a:t>
            </a:r>
          </a:p>
          <a:p>
            <a:pPr>
              <a:buFontTx/>
              <a:buChar char="-"/>
            </a:pPr>
            <a:r>
              <a:rPr lang="kk-KZ" dirty="0"/>
              <a:t>Тұрақтылық және әлеуметтік маңызды жалақы төлеу</a:t>
            </a:r>
          </a:p>
          <a:p>
            <a:pPr>
              <a:buFontTx/>
              <a:buChar char="-"/>
            </a:pPr>
            <a:r>
              <a:rPr lang="kk-KZ" dirty="0"/>
              <a:t>Қызметкерлердің әлеуметтік қорғалуын қамтамасыз ету</a:t>
            </a:r>
          </a:p>
          <a:p>
            <a:pPr>
              <a:buFontTx/>
              <a:buChar char="-"/>
            </a:pPr>
            <a:r>
              <a:rPr lang="kk-KZ" dirty="0"/>
              <a:t>Оқыту, біліктілікті арттыру бағдарламалары арқылы адам ресурстарын дамыту</a:t>
            </a:r>
          </a:p>
          <a:p>
            <a:pPr>
              <a:buFontTx/>
              <a:buChar char="-"/>
            </a:pPr>
            <a:r>
              <a:rPr lang="kk-KZ" dirty="0"/>
              <a:t>Стандарттарды енгізу </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33400"/>
            <a:ext cx="8229600" cy="5592763"/>
          </a:xfrm>
        </p:spPr>
        <p:style>
          <a:lnRef idx="2">
            <a:schemeClr val="accent1"/>
          </a:lnRef>
          <a:fillRef idx="1">
            <a:schemeClr val="lt1"/>
          </a:fillRef>
          <a:effectRef idx="0">
            <a:schemeClr val="accent1"/>
          </a:effectRef>
          <a:fontRef idx="minor">
            <a:schemeClr val="dk1"/>
          </a:fontRef>
        </p:style>
        <p:txBody>
          <a:bodyPr>
            <a:normAutofit/>
          </a:bodyPr>
          <a:lstStyle/>
          <a:p>
            <a:r>
              <a:rPr lang="kk-KZ" dirty="0"/>
              <a:t>Бизнестің сыртқы әлеуметтік жауапкершілігіне:</a:t>
            </a:r>
          </a:p>
          <a:p>
            <a:pPr marL="514350" indent="-514350">
              <a:buAutoNum type="arabicPeriod"/>
            </a:pPr>
            <a:r>
              <a:rPr lang="kk-KZ" dirty="0"/>
              <a:t>Тауарлар мен қызметтерді өндіру бойынша тұтынушылар алдындағы жауапкершілік (сапалы тауар, қызмет көрсету)</a:t>
            </a:r>
          </a:p>
          <a:p>
            <a:pPr marL="514350" indent="-514350">
              <a:buAutoNum type="arabicPeriod"/>
            </a:pPr>
            <a:r>
              <a:rPr lang="kk-KZ" dirty="0"/>
              <a:t>Қоршаған ортаны қорғауға көмектесу</a:t>
            </a:r>
          </a:p>
          <a:p>
            <a:pPr marL="514350" indent="-514350">
              <a:buAutoNum type="arabicPeriod"/>
            </a:pPr>
            <a:r>
              <a:rPr lang="kk-KZ" dirty="0"/>
              <a:t>Демеушілік және корпоративті қайырымдылық шаралары.</a:t>
            </a:r>
          </a:p>
          <a:p>
            <a:pP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latin typeface="Times New Roman" pitchFamily="18" charset="0"/>
                <a:cs typeface="Times New Roman" pitchFamily="18" charset="0"/>
              </a:rPr>
              <a:t>Бизнестің беделі мен имиджін қалыптастыру технологиясы</a:t>
            </a:r>
            <a:endParaRPr lang="ru-RU" dirty="0"/>
          </a:p>
        </p:txBody>
      </p:sp>
      <p:sp>
        <p:nvSpPr>
          <p:cNvPr id="3" name="Содержимое 2"/>
          <p:cNvSpPr>
            <a:spLocks noGrp="1"/>
          </p:cNvSpPr>
          <p:nvPr>
            <p:ph idx="1"/>
          </p:nvPr>
        </p:nvSpPr>
        <p:spPr/>
        <p:txBody>
          <a:bodyPr>
            <a:normAutofit fontScale="62500" lnSpcReduction="20000"/>
          </a:bodyPr>
          <a:lstStyle/>
          <a:p>
            <a:r>
              <a:rPr lang="kk-KZ" dirty="0"/>
              <a:t>PR, жарнама, брендинг, имиджмейкерлік</a:t>
            </a:r>
          </a:p>
          <a:p>
            <a:r>
              <a:rPr lang="kk-KZ" dirty="0"/>
              <a:t>PR – ұйым мен қоғам арасында жағымды қатынастарды құруға, ұстануға және қолдауға бағытталған алдына ала жоспарланған шаралар.</a:t>
            </a:r>
            <a:endParaRPr lang="ru-RU" dirty="0"/>
          </a:p>
          <a:p>
            <a:r>
              <a:rPr lang="kk-KZ" dirty="0"/>
              <a:t>PR функциялары:</a:t>
            </a:r>
            <a:endParaRPr lang="ru-RU" dirty="0"/>
          </a:p>
          <a:p>
            <a:pPr lvl="0"/>
            <a:r>
              <a:rPr lang="kk-KZ" dirty="0"/>
              <a:t>қоғамды ақпараттандыру мен сендіру;</a:t>
            </a:r>
            <a:endParaRPr lang="ru-RU" dirty="0"/>
          </a:p>
          <a:p>
            <a:pPr lvl="0"/>
            <a:r>
              <a:rPr lang="kk-KZ" dirty="0"/>
              <a:t>насихат пен жарнаманы қолдану арқылы оның бейнесіне әсер ету;</a:t>
            </a:r>
            <a:endParaRPr lang="ru-RU" dirty="0"/>
          </a:p>
          <a:p>
            <a:pPr lvl="0"/>
            <a:r>
              <a:rPr lang="kk-KZ" dirty="0"/>
              <a:t>ұйымның жағымды бейнесі мен беделін құру;</a:t>
            </a:r>
            <a:endParaRPr lang="ru-RU" dirty="0"/>
          </a:p>
          <a:p>
            <a:pPr lvl="0"/>
            <a:r>
              <a:rPr lang="kk-KZ" dirty="0"/>
              <a:t>ұйым мен қоғам арасында сенімділік байланыстарын қалыптастыру;</a:t>
            </a:r>
            <a:endParaRPr lang="ru-RU" dirty="0"/>
          </a:p>
          <a:p>
            <a:pPr lvl="0"/>
            <a:r>
              <a:rPr lang="kk-KZ" dirty="0"/>
              <a:t> қызметкерлерде ұйымға деген жауапкершілікті қалыптастыру мен арттыру.</a:t>
            </a:r>
            <a:endParaRPr lang="ru-RU" dirty="0"/>
          </a:p>
          <a:p>
            <a:r>
              <a:rPr lang="kk-KZ" dirty="0"/>
              <a:t>PR формалары:</a:t>
            </a:r>
            <a:endParaRPr lang="ru-RU" dirty="0"/>
          </a:p>
          <a:p>
            <a:pPr lvl="0"/>
            <a:r>
              <a:rPr lang="kk-KZ" dirty="0"/>
              <a:t>паблисити (насихат);</a:t>
            </a:r>
            <a:endParaRPr lang="ru-RU" dirty="0"/>
          </a:p>
          <a:p>
            <a:pPr lvl="0"/>
            <a:r>
              <a:rPr lang="kk-KZ" dirty="0"/>
              <a:t>демеушілік;</a:t>
            </a:r>
            <a:endParaRPr lang="ru-RU" dirty="0"/>
          </a:p>
          <a:p>
            <a:pPr lvl="0"/>
            <a:r>
              <a:rPr lang="kk-KZ" dirty="0"/>
              <a:t>фирмалық стиль.</a:t>
            </a:r>
            <a:endParaRPr lang="ru-RU" dirty="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09600"/>
            <a:ext cx="8229600" cy="5516563"/>
          </a:xfrm>
        </p:spPr>
        <p:txBody>
          <a:bodyPr>
            <a:normAutofit fontScale="62500" lnSpcReduction="20000"/>
          </a:bodyPr>
          <a:lstStyle/>
          <a:p>
            <a:r>
              <a:rPr lang="kk-KZ" dirty="0"/>
              <a:t>Жарнама бұл- аудиторияға әсер ету немесе көңілін аударту мақсатындағы бұқаралық ақпарат құралдарын пайдалану және демеушілермен жүргізетін  коммуникация түрі.</a:t>
            </a:r>
            <a:endParaRPr lang="ru-RU" dirty="0"/>
          </a:p>
          <a:p>
            <a:r>
              <a:rPr lang="kk-KZ" dirty="0"/>
              <a:t>Жарнама - өндіруші немесе оның тауары туралы ақпарат береді, оның бейнесін қалыптастырады және қолдайды.</a:t>
            </a:r>
            <a:endParaRPr lang="ru-RU" dirty="0"/>
          </a:p>
          <a:p>
            <a:r>
              <a:rPr lang="kk-KZ" dirty="0"/>
              <a:t>Жарнаманың мәні: </a:t>
            </a:r>
            <a:endParaRPr lang="ru-RU" dirty="0"/>
          </a:p>
          <a:p>
            <a:r>
              <a:rPr lang="kk-KZ" dirty="0"/>
              <a:t>- адамдардың санасына, көзқарасына және пікірлеріне маңызды әсер береді;</a:t>
            </a:r>
            <a:endParaRPr lang="ru-RU" dirty="0"/>
          </a:p>
          <a:p>
            <a:r>
              <a:rPr lang="kk-KZ" dirty="0"/>
              <a:t>- экономикаға және оның салаларының дамуына жалпылай әсерін тигізеді;</a:t>
            </a:r>
            <a:endParaRPr lang="ru-RU" dirty="0"/>
          </a:p>
          <a:p>
            <a:r>
              <a:rPr lang="kk-KZ" dirty="0"/>
              <a:t>- ақпараттық саламен және журналистикамен тығыз байланысты;</a:t>
            </a:r>
            <a:endParaRPr lang="ru-RU" dirty="0"/>
          </a:p>
          <a:p>
            <a:r>
              <a:rPr lang="kk-KZ" dirty="0"/>
              <a:t>- мамандардың кәсіби мүмкіндігін кеңітеді.</a:t>
            </a:r>
          </a:p>
          <a:p>
            <a:r>
              <a:rPr lang="kk-KZ" dirty="0"/>
              <a:t>Бренд – атауы, символы және сыртқы түрінің ықпалы мен тұтынушы санасында бекіген, нарықта танымал сауда маркасы.</a:t>
            </a:r>
          </a:p>
          <a:p>
            <a:r>
              <a:rPr lang="kk-KZ" dirty="0"/>
              <a:t> </a:t>
            </a:r>
            <a:r>
              <a:rPr lang="ru-RU" dirty="0" err="1"/>
              <a:t>Брендинг</a:t>
            </a:r>
            <a:r>
              <a:rPr lang="ru-RU" dirty="0"/>
              <a:t> – -</a:t>
            </a:r>
            <a:r>
              <a:rPr lang="kk-KZ" dirty="0"/>
              <a:t>өнім маркасын әзірлеуге, нарықта оны жылжытуға, оның беделін қамтамасыз етуге және нарық талаптарына марканың сәйкес келуіне мониторинг жасайтын қызмет формасы.</a:t>
            </a:r>
            <a:endParaRPr lang="ru-RU" dirty="0"/>
          </a:p>
          <a:p>
            <a:endParaRPr lang="ru-RU" dirty="0"/>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http://sayasat.org/uploads/articles/big/articles_55.jpg"/>
          <p:cNvPicPr>
            <a:picLocks noChangeAspect="1" noChangeArrowheads="1"/>
          </p:cNvPicPr>
          <p:nvPr/>
        </p:nvPicPr>
        <p:blipFill>
          <a:blip r:embed="rId2"/>
          <a:srcRect/>
          <a:stretch>
            <a:fillRect/>
          </a:stretch>
        </p:blipFill>
        <p:spPr bwMode="auto">
          <a:xfrm>
            <a:off x="0" y="0"/>
            <a:ext cx="8915400" cy="2971800"/>
          </a:xfrm>
          <a:prstGeom prst="rect">
            <a:avLst/>
          </a:prstGeom>
          <a:noFill/>
        </p:spPr>
      </p:pic>
      <p:pic>
        <p:nvPicPr>
          <p:cNvPr id="21508" name="Picture 4" descr="http://opisdela.ru/wp-content/uploads/2012/05/chto-takoe-strahovanie-otvetstvennosti.jpg"/>
          <p:cNvPicPr>
            <a:picLocks noChangeAspect="1" noChangeArrowheads="1"/>
          </p:cNvPicPr>
          <p:nvPr/>
        </p:nvPicPr>
        <p:blipFill>
          <a:blip r:embed="rId3"/>
          <a:srcRect/>
          <a:stretch>
            <a:fillRect/>
          </a:stretch>
        </p:blipFill>
        <p:spPr bwMode="auto">
          <a:xfrm>
            <a:off x="0" y="2667000"/>
            <a:ext cx="8791575" cy="36576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http://news.meloman.kz/upload/userfiles/MARWIN14.jpg"/>
          <p:cNvPicPr>
            <a:picLocks noChangeAspect="1" noChangeArrowheads="1"/>
          </p:cNvPicPr>
          <p:nvPr/>
        </p:nvPicPr>
        <p:blipFill>
          <a:blip r:embed="rId2"/>
          <a:srcRect/>
          <a:stretch>
            <a:fillRect/>
          </a:stretch>
        </p:blipFill>
        <p:spPr bwMode="auto">
          <a:xfrm>
            <a:off x="0" y="0"/>
            <a:ext cx="9144000" cy="2590800"/>
          </a:xfrm>
          <a:prstGeom prst="rect">
            <a:avLst/>
          </a:prstGeom>
          <a:noFill/>
        </p:spPr>
      </p:pic>
      <p:pic>
        <p:nvPicPr>
          <p:cNvPr id="29700" name="Picture 4" descr="http://politdengi.com.ua/wp-content/uploads/2016/02/%D0%A1%D0%BE%D1%86%D0%B8%D0%B0%D0%BB%D1%8C%D0%BD%D0%B0%D1%8F-%D0%BF%D0%BE%D0%BB%D0%B8%D1%82%D0%B8%D0%BA%D0%B0.jpg"/>
          <p:cNvPicPr>
            <a:picLocks noChangeAspect="1" noChangeArrowheads="1"/>
          </p:cNvPicPr>
          <p:nvPr/>
        </p:nvPicPr>
        <p:blipFill>
          <a:blip r:embed="rId3"/>
          <a:srcRect/>
          <a:stretch>
            <a:fillRect/>
          </a:stretch>
        </p:blipFill>
        <p:spPr bwMode="auto">
          <a:xfrm>
            <a:off x="0" y="2743200"/>
            <a:ext cx="9144000" cy="38862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style>
          <a:lnRef idx="1">
            <a:schemeClr val="accent5"/>
          </a:lnRef>
          <a:fillRef idx="2">
            <a:schemeClr val="accent5"/>
          </a:fillRef>
          <a:effectRef idx="1">
            <a:schemeClr val="accent5"/>
          </a:effectRef>
          <a:fontRef idx="minor">
            <a:schemeClr val="dk1"/>
          </a:fontRef>
        </p:style>
        <p:txBody>
          <a:bodyPr/>
          <a:lstStyle/>
          <a:p>
            <a:r>
              <a:rPr lang="kk-KZ" dirty="0"/>
              <a:t>Кәсіпкерлік мәдениет- субъектілердің кәсіпкерлік қызметті жүзеге асырудағы белгілі бір қалыптасқан қағидалары, тәсілдері мен әдістерінің жиынтығы. Ол елдегі қолданыстағы құқықтық нормаларға, бизнесті жүзеге асыру кезіндегі іс-әрекет нормаларына, іскерлік дағдыларға, этикалық және адамгершілік ережелеріне негізделеді. </a:t>
            </a:r>
            <a:endParaRPr lang="ru-RU" dirty="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8600" y="228600"/>
            <a:ext cx="8915400" cy="5897563"/>
          </a:xfrm>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r>
              <a:rPr lang="kk-KZ" dirty="0">
                <a:solidFill>
                  <a:schemeClr val="tx1"/>
                </a:solidFill>
              </a:rPr>
              <a:t>Кәсіпкерлік мәдениет түсінігінің мазмұнын мынадай 3 құрамдас бөлік арқылы анықтауға болады:</a:t>
            </a:r>
            <a:endParaRPr lang="ru-RU" dirty="0">
              <a:solidFill>
                <a:schemeClr val="tx1"/>
              </a:solidFill>
            </a:endParaRPr>
          </a:p>
          <a:p>
            <a:pPr lvl="0"/>
            <a:r>
              <a:rPr lang="kk-KZ" dirty="0">
                <a:solidFill>
                  <a:schemeClr val="tx1"/>
                </a:solidFill>
              </a:rPr>
              <a:t>Кәсіпкердің бизнестің құндылықтары туралы түсінігі. Әрбір кәсіпкер белгілі бір түрде бизнестің мақсаттарын айқындайды. Оның маңыздылығы мен құндылығын бағалаудың өзіндік деңгейі болады, соған сәйкес тұтынушылар, клиенттер, тауарына деген қажеттіліктер, тауарының сапасы, күтілетін табыстар мен пайдалар туралы талқыға салады;</a:t>
            </a:r>
            <a:endParaRPr lang="ru-RU" dirty="0">
              <a:solidFill>
                <a:schemeClr val="tx1"/>
              </a:solidFill>
            </a:endParaRPr>
          </a:p>
          <a:p>
            <a:pPr lvl="0"/>
            <a:r>
              <a:rPr lang="kk-KZ" dirty="0">
                <a:solidFill>
                  <a:schemeClr val="tx1"/>
                </a:solidFill>
              </a:rPr>
              <a:t>Кәсіпкерлік қызметті жоспарлау мен жүзеге асыру кезіндегі мінез-құлық нормалары мен ережелері. Мыс: көп табыс әкелетін маңызды клиенттерге жоғары дәрежеде қызмет көрсету ережесіне олармен үнемі байланыста болу, олардың қалаулары мен тілектерін ескеру, оларға қажетті тауарларды белсенді түрде ұсыну, сатудан кейінгі қызмет көрсету кіреді;</a:t>
            </a:r>
            <a:endParaRPr lang="ru-RU" dirty="0">
              <a:solidFill>
                <a:schemeClr val="tx1"/>
              </a:solidFill>
            </a:endParaRPr>
          </a:p>
          <a:p>
            <a:pPr lvl="0"/>
            <a:r>
              <a:rPr lang="kk-KZ" dirty="0">
                <a:solidFill>
                  <a:schemeClr val="tx1"/>
                </a:solidFill>
              </a:rPr>
              <a:t>Кәсіпкердің нақты іс-әрекеті, соның нәтижесінде кәсіпкер әзірленген ережелер мен мәдени мінез-құлық нормаларын іс-жүзінде жүзеге асырады.</a:t>
            </a:r>
            <a:endParaRPr lang="ru-RU" dirty="0">
              <a:solidFill>
                <a:schemeClr val="tx1"/>
              </a:solidFill>
            </a:endParaRPr>
          </a:p>
          <a:p>
            <a:endParaRPr lang="ru-RU"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52400" y="533400"/>
            <a:ext cx="8534400" cy="5592763"/>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r>
              <a:rPr lang="kk-KZ" dirty="0"/>
              <a:t>Кәсіпкерлік мәдениеттің негізгі элементтеріне мыналар жатқызылады:</a:t>
            </a:r>
            <a:endParaRPr lang="ru-RU" dirty="0"/>
          </a:p>
          <a:p>
            <a:pPr lvl="0"/>
            <a:r>
              <a:rPr lang="kk-KZ" dirty="0"/>
              <a:t>Кәсіпкерлік қызметтің заңдылығы;</a:t>
            </a:r>
            <a:endParaRPr lang="ru-RU" dirty="0"/>
          </a:p>
          <a:p>
            <a:pPr lvl="0"/>
            <a:r>
              <a:rPr lang="kk-KZ" dirty="0"/>
              <a:t>Міндеттер мен міндеттемелерді мінсіз орындау;</a:t>
            </a:r>
            <a:endParaRPr lang="ru-RU" dirty="0"/>
          </a:p>
          <a:p>
            <a:pPr lvl="0"/>
            <a:r>
              <a:rPr lang="kk-KZ" dirty="0"/>
              <a:t>Кәсіпкерлік субъектілерінің өз бизнесін адал жүргізуі, адамдармен, тұтынушылармен, әріптестермен, мемлекетпен адам қарым-қатынаста болу;</a:t>
            </a:r>
            <a:endParaRPr lang="ru-RU" dirty="0"/>
          </a:p>
          <a:p>
            <a:pPr lvl="0"/>
            <a:r>
              <a:rPr lang="kk-KZ" dirty="0"/>
              <a:t>Кәсіпкерлердің жалпы этикалық нормаларды сақтауы. Ол кәсіби этиканы, кәсіпорынның этикалық кодексін, бизнесті жүргізудің жалпыға ортақ ережелерін, кәсіпкердің тәрбиесі мен мәдениетінің деңгейін, қоғамдағы қолданылатын дағдылар мен дәстүрлерді сақтауды, заңды бизнесті жүргізуге қажетті білім деңгейін қамтиды;</a:t>
            </a:r>
            <a:endParaRPr lang="ru-RU" dirty="0"/>
          </a:p>
          <a:p>
            <a:pPr lvl="0"/>
            <a:r>
              <a:rPr lang="kk-KZ" dirty="0"/>
              <a:t>Кәсіпкерлік қызметтің қажеттілікті қанағаттандыруға бағытталуы;</a:t>
            </a:r>
            <a:endParaRPr lang="ru-RU" dirty="0"/>
          </a:p>
          <a:p>
            <a:pPr lvl="0"/>
            <a:r>
              <a:rPr lang="kk-KZ" dirty="0"/>
              <a:t>Кәсіпкерлік іс-әрекетті болжау мүмкіншілігі.</a:t>
            </a:r>
            <a:endParaRPr lang="ru-RU" dirty="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28600" y="228600"/>
            <a:ext cx="8686800" cy="6629400"/>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kk-KZ" sz="2400" dirty="0">
                <a:latin typeface="Times New Roman" pitchFamily="18" charset="0"/>
                <a:cs typeface="Times New Roman" pitchFamily="18" charset="0"/>
              </a:rPr>
              <a:t>Кәсіпорын мәдениеті, сәйкесінше келесідей ішкі факторларға байланысты:</a:t>
            </a:r>
            <a:endParaRPr lang="ru-RU" sz="2400" dirty="0">
              <a:latin typeface="Times New Roman" pitchFamily="18" charset="0"/>
              <a:cs typeface="Times New Roman" pitchFamily="18" charset="0"/>
            </a:endParaRPr>
          </a:p>
          <a:p>
            <a:pPr lvl="0" algn="just"/>
            <a:r>
              <a:rPr lang="kk-KZ" sz="2400" dirty="0">
                <a:latin typeface="Times New Roman" pitchFamily="18" charset="0"/>
                <a:cs typeface="Times New Roman" pitchFamily="18" charset="0"/>
              </a:rPr>
              <a:t>іске асырылатын кәсіпкерлік қызмет міндеті;</a:t>
            </a:r>
            <a:endParaRPr lang="ru-RU" sz="2400" dirty="0">
              <a:latin typeface="Times New Roman" pitchFamily="18" charset="0"/>
              <a:cs typeface="Times New Roman" pitchFamily="18" charset="0"/>
            </a:endParaRPr>
          </a:p>
          <a:p>
            <a:pPr lvl="0" algn="just"/>
            <a:r>
              <a:rPr lang="kk-KZ" sz="2400" dirty="0">
                <a:latin typeface="Times New Roman" pitchFamily="18" charset="0"/>
                <a:cs typeface="Times New Roman" pitchFamily="18" charset="0"/>
              </a:rPr>
              <a:t>кәсіпкерлік қызметті ұйымдастыру;</a:t>
            </a:r>
            <a:endParaRPr lang="ru-RU" sz="2400" dirty="0">
              <a:latin typeface="Times New Roman" pitchFamily="18" charset="0"/>
              <a:cs typeface="Times New Roman" pitchFamily="18" charset="0"/>
            </a:endParaRPr>
          </a:p>
          <a:p>
            <a:pPr lvl="0" algn="just"/>
            <a:r>
              <a:rPr lang="kk-KZ" sz="2400" dirty="0">
                <a:latin typeface="Times New Roman" pitchFamily="18" charset="0"/>
                <a:cs typeface="Times New Roman" pitchFamily="18" charset="0"/>
              </a:rPr>
              <a:t>фирма меншік иесінің және қызметкерлердің ынталандырылуымен;</a:t>
            </a:r>
            <a:endParaRPr lang="ru-RU" sz="2400" dirty="0">
              <a:latin typeface="Times New Roman" pitchFamily="18" charset="0"/>
              <a:cs typeface="Times New Roman" pitchFamily="18" charset="0"/>
            </a:endParaRPr>
          </a:p>
          <a:p>
            <a:pPr lvl="0" algn="just"/>
            <a:r>
              <a:rPr lang="kk-KZ" sz="2400" dirty="0">
                <a:latin typeface="Times New Roman" pitchFamily="18" charset="0"/>
                <a:cs typeface="Times New Roman" pitchFamily="18" charset="0"/>
              </a:rPr>
              <a:t>басқарушылық мәдениет деңгейімен, фирма жетекшілерінің және жалдамалы жұмыскерлердің өзара қарым-қатынастар механизмі;</a:t>
            </a:r>
            <a:endParaRPr lang="ru-RU" sz="2400" dirty="0">
              <a:latin typeface="Times New Roman" pitchFamily="18" charset="0"/>
              <a:cs typeface="Times New Roman" pitchFamily="18" charset="0"/>
            </a:endParaRPr>
          </a:p>
          <a:p>
            <a:pPr lvl="0" algn="just"/>
            <a:r>
              <a:rPr lang="kk-KZ" sz="2400" dirty="0">
                <a:latin typeface="Times New Roman" pitchFamily="18" charset="0"/>
                <a:cs typeface="Times New Roman" pitchFamily="18" charset="0"/>
              </a:rPr>
              <a:t>нарықта алдыңғы қатарлы позицияны иемденуге мүмкіндік беретін  басқарудың ерекше стилі;</a:t>
            </a:r>
            <a:endParaRPr lang="ru-RU" sz="2400" dirty="0">
              <a:latin typeface="Times New Roman" pitchFamily="18" charset="0"/>
              <a:cs typeface="Times New Roman" pitchFamily="18" charset="0"/>
            </a:endParaRPr>
          </a:p>
          <a:p>
            <a:pPr lvl="0" algn="just"/>
            <a:r>
              <a:rPr lang="kk-KZ" sz="2400" dirty="0">
                <a:latin typeface="Times New Roman" pitchFamily="18" charset="0"/>
                <a:cs typeface="Times New Roman" pitchFamily="18" charset="0"/>
              </a:rPr>
              <a:t>фирма қызметінің нәтижесіне қызметкерлердің өздерінің толық қатыстылығын сезінетіндей жағдайды қамтамасыз ету; </a:t>
            </a:r>
            <a:endParaRPr lang="ru-RU" sz="2400" dirty="0">
              <a:latin typeface="Times New Roman" pitchFamily="18" charset="0"/>
              <a:cs typeface="Times New Roman" pitchFamily="18" charset="0"/>
            </a:endParaRPr>
          </a:p>
          <a:p>
            <a:pPr lvl="0" algn="just"/>
            <a:r>
              <a:rPr lang="kk-KZ" sz="2400" dirty="0">
                <a:latin typeface="Times New Roman" pitchFamily="18" charset="0"/>
                <a:cs typeface="Times New Roman" pitchFamily="18" charset="0"/>
              </a:rPr>
              <a:t>фирма ұмтылатын белгілі бір құндылықтар жүйесінің болуы;</a:t>
            </a:r>
            <a:endParaRPr lang="ru-RU" sz="2400" dirty="0">
              <a:latin typeface="Times New Roman" pitchFamily="18" charset="0"/>
              <a:cs typeface="Times New Roman" pitchFamily="18" charset="0"/>
            </a:endParaRPr>
          </a:p>
          <a:p>
            <a:pPr lvl="0" algn="just"/>
            <a:r>
              <a:rPr lang="kk-KZ" sz="2400" dirty="0">
                <a:latin typeface="Times New Roman" pitchFamily="18" charset="0"/>
                <a:cs typeface="Times New Roman" pitchFamily="18" charset="0"/>
              </a:rPr>
              <a:t>фирма жетекшілері, менеджерлерінің кәсіби деңгейдегі жоғарғы құзыреттілігі және оларды оқыту мүмкіншіліктері</a:t>
            </a:r>
            <a:r>
              <a:rPr lang="kk-KZ" sz="1800" dirty="0">
                <a:latin typeface="Times New Roman" pitchFamily="18" charset="0"/>
                <a:cs typeface="Times New Roman" pitchFamily="18" charset="0"/>
              </a:rPr>
              <a:t>;</a:t>
            </a:r>
            <a:endParaRPr lang="ru-RU" sz="1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lvl="0"/>
            <a:r>
              <a:rPr lang="kk-KZ" dirty="0">
                <a:latin typeface="Times New Roman" pitchFamily="18" charset="0"/>
                <a:cs typeface="Times New Roman" pitchFamily="18" charset="0"/>
              </a:rPr>
              <a:t>басшылықтың қандайда да бір істің соңғы нәтижесі бойынша кінәлілерді іздестірмей, өз мойнына жүктеуі;</a:t>
            </a:r>
            <a:endParaRPr lang="ru-RU" dirty="0">
              <a:latin typeface="Times New Roman" pitchFamily="18" charset="0"/>
              <a:cs typeface="Times New Roman" pitchFamily="18" charset="0"/>
            </a:endParaRPr>
          </a:p>
          <a:p>
            <a:pPr lvl="0"/>
            <a:r>
              <a:rPr lang="kk-KZ" dirty="0">
                <a:latin typeface="Times New Roman" pitchFamily="18" charset="0"/>
                <a:cs typeface="Times New Roman" pitchFamily="18" charset="0"/>
              </a:rPr>
              <a:t>қызметкерлердің еңбек өнімділігі мен оны сапасының материалдық сыйақымен қосарлануын қамтамасыз ету;</a:t>
            </a:r>
            <a:endParaRPr lang="ru-RU" dirty="0">
              <a:latin typeface="Times New Roman" pitchFamily="18" charset="0"/>
              <a:cs typeface="Times New Roman" pitchFamily="18" charset="0"/>
            </a:endParaRPr>
          </a:p>
          <a:p>
            <a:pPr lvl="0"/>
            <a:r>
              <a:rPr lang="kk-KZ" dirty="0">
                <a:latin typeface="Times New Roman" pitchFamily="18" charset="0"/>
                <a:cs typeface="Times New Roman" pitchFamily="18" charset="0"/>
              </a:rPr>
              <a:t>фирманың ұсынатын тауарлары не қызметі бойынша жоғарғы сапалылық пен тиімділікке бағыттанушылығы;</a:t>
            </a:r>
            <a:endParaRPr lang="ru-RU" dirty="0">
              <a:latin typeface="Times New Roman" pitchFamily="18" charset="0"/>
              <a:cs typeface="Times New Roman" pitchFamily="18" charset="0"/>
            </a:endParaRPr>
          </a:p>
          <a:p>
            <a:pPr lvl="0"/>
            <a:r>
              <a:rPr lang="kk-KZ" dirty="0">
                <a:latin typeface="Times New Roman" pitchFamily="18" charset="0"/>
                <a:cs typeface="Times New Roman" pitchFamily="18" charset="0"/>
              </a:rPr>
              <a:t>тұтынушыларға тауармен қоса жақсы ұйымдастырылған сервистік қызмет көрсету;</a:t>
            </a:r>
            <a:endParaRPr lang="ru-RU" dirty="0">
              <a:latin typeface="Times New Roman" pitchFamily="18" charset="0"/>
              <a:cs typeface="Times New Roman" pitchFamily="18" charset="0"/>
            </a:endParaRPr>
          </a:p>
          <a:p>
            <a:pPr lvl="0"/>
            <a:r>
              <a:rPr lang="kk-KZ" dirty="0">
                <a:latin typeface="Times New Roman" pitchFamily="18" charset="0"/>
                <a:cs typeface="Times New Roman" pitchFamily="18" charset="0"/>
              </a:rPr>
              <a:t>тауар мен қызметтің жоғарғы сапалылығын қамтамасыз ететін жаңа технологияларды енгізумен байланысты өндірістің мәдениеттілігі;</a:t>
            </a:r>
            <a:endParaRPr lang="ru-RU" dirty="0">
              <a:latin typeface="Times New Roman" pitchFamily="18" charset="0"/>
              <a:cs typeface="Times New Roman" pitchFamily="18" charset="0"/>
            </a:endParaRPr>
          </a:p>
          <a:p>
            <a:pPr lvl="0"/>
            <a:r>
              <a:rPr lang="kk-KZ" dirty="0">
                <a:latin typeface="Times New Roman" pitchFamily="18" charset="0"/>
                <a:cs typeface="Times New Roman" pitchFamily="18" charset="0"/>
              </a:rPr>
              <a:t>еңбектің қажетті санитарлы-гигиеналық және қауіпсіздік шарттарын қамтмасыз ету;</a:t>
            </a:r>
            <a:endParaRPr lang="ru-RU" dirty="0">
              <a:latin typeface="Times New Roman" pitchFamily="18" charset="0"/>
              <a:cs typeface="Times New Roman" pitchFamily="18" charset="0"/>
            </a:endParaRPr>
          </a:p>
          <a:p>
            <a:pPr lvl="0"/>
            <a:r>
              <a:rPr lang="kk-KZ" dirty="0">
                <a:latin typeface="Times New Roman" pitchFamily="18" charset="0"/>
                <a:cs typeface="Times New Roman" pitchFamily="18" charset="0"/>
              </a:rPr>
              <a:t>фирмада сауықты, жағымды климаттың қамтамасыз етілуі.</a:t>
            </a:r>
            <a:endParaRPr lang="ru-RU" dirty="0">
              <a:latin typeface="Times New Roman" pitchFamily="18" charset="0"/>
              <a:cs typeface="Times New Roman" pitchFamily="18" charset="0"/>
            </a:endParaRPr>
          </a:p>
          <a:p>
            <a:endParaRPr lang="ru-RU" dirty="0">
              <a:latin typeface="Times New Roman" pitchFamily="18" charset="0"/>
              <a:cs typeface="Times New Roman" pitchFamily="18" charset="0"/>
            </a:endParaRP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Line 1"/>
          <p:cNvSpPr>
            <a:spLocks noChangeShapeType="1"/>
          </p:cNvSpPr>
          <p:nvPr/>
        </p:nvSpPr>
        <p:spPr bwMode="auto">
          <a:xfrm flipH="1">
            <a:off x="1485900" y="644525"/>
            <a:ext cx="2286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grpSp>
        <p:nvGrpSpPr>
          <p:cNvPr id="2050" name="Group 2"/>
          <p:cNvGrpSpPr>
            <a:grpSpLocks/>
          </p:cNvGrpSpPr>
          <p:nvPr/>
        </p:nvGrpSpPr>
        <p:grpSpPr bwMode="auto">
          <a:xfrm>
            <a:off x="304800" y="1066482"/>
            <a:ext cx="8610600" cy="5486717"/>
            <a:chOff x="2061" y="8661"/>
            <a:chExt cx="8880" cy="4713"/>
          </a:xfrm>
        </p:grpSpPr>
        <p:sp>
          <p:nvSpPr>
            <p:cNvPr id="2072" name="Rectangle 24"/>
            <p:cNvSpPr>
              <a:spLocks noChangeArrowheads="1"/>
            </p:cNvSpPr>
            <p:nvPr/>
          </p:nvSpPr>
          <p:spPr bwMode="auto">
            <a:xfrm>
              <a:off x="2061" y="8874"/>
              <a:ext cx="1980" cy="451"/>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a:ln>
                    <a:noFill/>
                  </a:ln>
                  <a:solidFill>
                    <a:schemeClr val="tx1"/>
                  </a:solidFill>
                  <a:effectLst/>
                  <a:latin typeface="Times New Roman" pitchFamily="18" charset="0"/>
                  <a:ea typeface="Times New Roman" pitchFamily="18" charset="0"/>
                  <a:cs typeface="Times New Roman" pitchFamily="18" charset="0"/>
                </a:rPr>
                <a:t>Нарық</a:t>
              </a:r>
              <a:endParaRPr kumimoji="0" lang="kk-KZ" b="0" i="0" u="none" strike="noStrike" cap="none" normalizeH="0" baseline="0">
                <a:ln>
                  <a:noFill/>
                </a:ln>
                <a:solidFill>
                  <a:schemeClr val="tx1"/>
                </a:solidFill>
                <a:effectLst/>
                <a:latin typeface="Times New Roman" pitchFamily="18" charset="0"/>
                <a:cs typeface="Times New Roman" pitchFamily="18" charset="0"/>
              </a:endParaRPr>
            </a:p>
          </p:txBody>
        </p:sp>
        <p:sp>
          <p:nvSpPr>
            <p:cNvPr id="2071" name="Rectangle 23"/>
            <p:cNvSpPr>
              <a:spLocks noChangeArrowheads="1"/>
            </p:cNvSpPr>
            <p:nvPr/>
          </p:nvSpPr>
          <p:spPr bwMode="auto">
            <a:xfrm>
              <a:off x="2061" y="10134"/>
              <a:ext cx="1980" cy="507"/>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a:ln>
                    <a:noFill/>
                  </a:ln>
                  <a:solidFill>
                    <a:schemeClr val="tx1"/>
                  </a:solidFill>
                  <a:effectLst/>
                  <a:latin typeface="Times New Roman" pitchFamily="18" charset="0"/>
                  <a:ea typeface="Times New Roman" pitchFamily="18" charset="0"/>
                  <a:cs typeface="Times New Roman" pitchFamily="18" charset="0"/>
                </a:rPr>
                <a:t>Тұтынушылар</a:t>
              </a:r>
              <a:endParaRPr kumimoji="0" lang="kk-KZ" b="0" i="0" u="none" strike="noStrike" cap="none" normalizeH="0" baseline="0">
                <a:ln>
                  <a:noFill/>
                </a:ln>
                <a:solidFill>
                  <a:schemeClr val="tx1"/>
                </a:solidFill>
                <a:effectLst/>
                <a:latin typeface="Times New Roman" pitchFamily="18" charset="0"/>
                <a:cs typeface="Times New Roman" pitchFamily="18" charset="0"/>
              </a:endParaRPr>
            </a:p>
          </p:txBody>
        </p:sp>
        <p:sp>
          <p:nvSpPr>
            <p:cNvPr id="2070" name="Rectangle 22"/>
            <p:cNvSpPr>
              <a:spLocks noChangeArrowheads="1"/>
            </p:cNvSpPr>
            <p:nvPr/>
          </p:nvSpPr>
          <p:spPr bwMode="auto">
            <a:xfrm>
              <a:off x="2061" y="11574"/>
              <a:ext cx="1980" cy="538"/>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a:ln>
                    <a:noFill/>
                  </a:ln>
                  <a:solidFill>
                    <a:schemeClr val="tx1"/>
                  </a:solidFill>
                  <a:effectLst/>
                  <a:latin typeface="Times New Roman" pitchFamily="18" charset="0"/>
                  <a:ea typeface="Times New Roman" pitchFamily="18" charset="0"/>
                  <a:cs typeface="Times New Roman" pitchFamily="18" charset="0"/>
                </a:rPr>
                <a:t>Бәсекелестер</a:t>
              </a:r>
              <a:endParaRPr kumimoji="0" lang="kk-KZ" b="0" i="0" u="none" strike="noStrike" cap="none" normalizeH="0" baseline="0">
                <a:ln>
                  <a:noFill/>
                </a:ln>
                <a:solidFill>
                  <a:schemeClr val="tx1"/>
                </a:solidFill>
                <a:effectLst/>
                <a:latin typeface="Times New Roman" pitchFamily="18" charset="0"/>
                <a:cs typeface="Times New Roman" pitchFamily="18" charset="0"/>
              </a:endParaRPr>
            </a:p>
          </p:txBody>
        </p:sp>
        <p:sp>
          <p:nvSpPr>
            <p:cNvPr id="2069" name="Rectangle 21"/>
            <p:cNvSpPr>
              <a:spLocks noChangeArrowheads="1"/>
            </p:cNvSpPr>
            <p:nvPr/>
          </p:nvSpPr>
          <p:spPr bwMode="auto">
            <a:xfrm>
              <a:off x="8181" y="9054"/>
              <a:ext cx="2700" cy="72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a:ln>
                    <a:noFill/>
                  </a:ln>
                  <a:solidFill>
                    <a:schemeClr val="tx1"/>
                  </a:solidFill>
                  <a:effectLst/>
                  <a:latin typeface="Times New Roman" pitchFamily="18" charset="0"/>
                  <a:ea typeface="Times New Roman" pitchFamily="18" charset="0"/>
                  <a:cs typeface="Times New Roman" pitchFamily="18" charset="0"/>
                </a:rPr>
                <a:t>Қоғам және</a:t>
              </a:r>
              <a:endParaRPr kumimoji="0" lang="kk-KZ"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a:ln>
                    <a:noFill/>
                  </a:ln>
                  <a:solidFill>
                    <a:schemeClr val="tx1"/>
                  </a:solidFill>
                  <a:effectLst/>
                  <a:latin typeface="Times New Roman" pitchFamily="18" charset="0"/>
                  <a:ea typeface="Times New Roman" pitchFamily="18" charset="0"/>
                  <a:cs typeface="Times New Roman" pitchFamily="18" charset="0"/>
                </a:rPr>
                <a:t>қоғамдық ұйымдар</a:t>
              </a:r>
              <a:endParaRPr kumimoji="0" lang="kk-KZ" b="0" i="0" u="none" strike="noStrike" cap="none" normalizeH="0" baseline="0">
                <a:ln>
                  <a:noFill/>
                </a:ln>
                <a:solidFill>
                  <a:schemeClr val="tx1"/>
                </a:solidFill>
                <a:effectLst/>
                <a:latin typeface="Times New Roman" pitchFamily="18" charset="0"/>
                <a:cs typeface="Times New Roman" pitchFamily="18" charset="0"/>
              </a:endParaRPr>
            </a:p>
          </p:txBody>
        </p:sp>
        <p:sp>
          <p:nvSpPr>
            <p:cNvPr id="2068" name="Rectangle 20"/>
            <p:cNvSpPr>
              <a:spLocks noChangeArrowheads="1"/>
            </p:cNvSpPr>
            <p:nvPr/>
          </p:nvSpPr>
          <p:spPr bwMode="auto">
            <a:xfrm>
              <a:off x="2421" y="12294"/>
              <a:ext cx="3420" cy="108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a:ln>
                    <a:noFill/>
                  </a:ln>
                  <a:solidFill>
                    <a:schemeClr val="tx1"/>
                  </a:solidFill>
                  <a:effectLst/>
                  <a:latin typeface="Times New Roman" pitchFamily="18" charset="0"/>
                  <a:ea typeface="Times New Roman" pitchFamily="18" charset="0"/>
                  <a:cs typeface="Times New Roman" pitchFamily="18" charset="0"/>
                </a:rPr>
                <a:t>Құдылықтар туралы көріністер</a:t>
              </a:r>
              <a:endParaRPr kumimoji="0" lang="kk-KZ" b="0" i="0" u="none" strike="noStrike" cap="none" normalizeH="0" baseline="0">
                <a:ln>
                  <a:noFill/>
                </a:ln>
                <a:solidFill>
                  <a:schemeClr val="tx1"/>
                </a:solidFill>
                <a:effectLst/>
                <a:latin typeface="Times New Roman" pitchFamily="18" charset="0"/>
                <a:cs typeface="Times New Roman" pitchFamily="18" charset="0"/>
              </a:endParaRPr>
            </a:p>
          </p:txBody>
        </p:sp>
        <p:sp>
          <p:nvSpPr>
            <p:cNvPr id="2067" name="Rectangle 19"/>
            <p:cNvSpPr>
              <a:spLocks noChangeArrowheads="1"/>
            </p:cNvSpPr>
            <p:nvPr/>
          </p:nvSpPr>
          <p:spPr bwMode="auto">
            <a:xfrm>
              <a:off x="8181" y="10134"/>
              <a:ext cx="2760" cy="72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a:ln>
                    <a:noFill/>
                  </a:ln>
                  <a:solidFill>
                    <a:schemeClr val="tx1"/>
                  </a:solidFill>
                  <a:effectLst/>
                  <a:latin typeface="Times New Roman" pitchFamily="18" charset="0"/>
                  <a:ea typeface="Times New Roman" pitchFamily="18" charset="0"/>
                  <a:cs typeface="Times New Roman" pitchFamily="18" charset="0"/>
                </a:rPr>
                <a:t>Қызмет етуіне қозаушы күштері</a:t>
              </a:r>
              <a:endParaRPr kumimoji="0" lang="kk-KZ" b="0" i="0" u="none" strike="noStrike" cap="none" normalizeH="0" baseline="0">
                <a:ln>
                  <a:noFill/>
                </a:ln>
                <a:solidFill>
                  <a:schemeClr val="tx1"/>
                </a:solidFill>
                <a:effectLst/>
                <a:latin typeface="Times New Roman" pitchFamily="18" charset="0"/>
                <a:cs typeface="Times New Roman" pitchFamily="18" charset="0"/>
              </a:endParaRPr>
            </a:p>
          </p:txBody>
        </p:sp>
        <p:sp>
          <p:nvSpPr>
            <p:cNvPr id="2066" name="Rectangle 18"/>
            <p:cNvSpPr>
              <a:spLocks noChangeArrowheads="1"/>
            </p:cNvSpPr>
            <p:nvPr/>
          </p:nvSpPr>
          <p:spPr bwMode="auto">
            <a:xfrm>
              <a:off x="8181" y="11394"/>
              <a:ext cx="2700" cy="72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a:ln>
                    <a:noFill/>
                  </a:ln>
                  <a:solidFill>
                    <a:schemeClr val="tx1"/>
                  </a:solidFill>
                  <a:effectLst/>
                  <a:latin typeface="Times New Roman" pitchFamily="18" charset="0"/>
                  <a:ea typeface="Times New Roman" pitchFamily="18" charset="0"/>
                  <a:cs typeface="Times New Roman" pitchFamily="18" charset="0"/>
                </a:rPr>
                <a:t>Мінез-құлық ережелері мен құқықтары</a:t>
              </a:r>
              <a:endParaRPr kumimoji="0" lang="kk-KZ" b="0" i="0" u="none" strike="noStrike" cap="none" normalizeH="0" baseline="0">
                <a:ln>
                  <a:noFill/>
                </a:ln>
                <a:solidFill>
                  <a:schemeClr val="tx1"/>
                </a:solidFill>
                <a:effectLst/>
                <a:latin typeface="Times New Roman" pitchFamily="18" charset="0"/>
                <a:cs typeface="Times New Roman" pitchFamily="18" charset="0"/>
              </a:endParaRPr>
            </a:p>
          </p:txBody>
        </p:sp>
        <p:sp>
          <p:nvSpPr>
            <p:cNvPr id="2065" name="Rectangle 17"/>
            <p:cNvSpPr>
              <a:spLocks noChangeArrowheads="1"/>
            </p:cNvSpPr>
            <p:nvPr/>
          </p:nvSpPr>
          <p:spPr bwMode="auto">
            <a:xfrm>
              <a:off x="6561" y="12294"/>
              <a:ext cx="4320" cy="108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a:ln>
                    <a:noFill/>
                  </a:ln>
                  <a:solidFill>
                    <a:schemeClr val="tx1"/>
                  </a:solidFill>
                  <a:effectLst/>
                  <a:latin typeface="Times New Roman" pitchFamily="18" charset="0"/>
                  <a:ea typeface="Times New Roman" pitchFamily="18" charset="0"/>
                  <a:cs typeface="Times New Roman" pitchFamily="18" charset="0"/>
                </a:rPr>
                <a:t>Кәсіпкерлерге, фирма меншік иелеріне, менеджерлерге, жұмыскерлерге</a:t>
              </a:r>
              <a:endParaRPr kumimoji="0" lang="kk-KZ" b="0" i="0" u="none" strike="noStrike" cap="none" normalizeH="0" baseline="0">
                <a:ln>
                  <a:noFill/>
                </a:ln>
                <a:solidFill>
                  <a:schemeClr val="tx1"/>
                </a:solidFill>
                <a:effectLst/>
                <a:latin typeface="Times New Roman" pitchFamily="18" charset="0"/>
                <a:cs typeface="Times New Roman" pitchFamily="18" charset="0"/>
              </a:endParaRPr>
            </a:p>
          </p:txBody>
        </p:sp>
        <p:sp>
          <p:nvSpPr>
            <p:cNvPr id="2064" name="AutoShape 16"/>
            <p:cNvSpPr>
              <a:spLocks noChangeArrowheads="1"/>
            </p:cNvSpPr>
            <p:nvPr/>
          </p:nvSpPr>
          <p:spPr bwMode="auto">
            <a:xfrm>
              <a:off x="4761" y="9954"/>
              <a:ext cx="3060" cy="900"/>
            </a:xfrm>
            <a:prstGeom prst="flowChartAlternateProcess">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КӘСІПКЕРЛІК МӘДЕНИЕТ</a:t>
              </a:r>
              <a:endParaRPr kumimoji="0" lang="kk-KZ"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2062" name="Line 14"/>
            <p:cNvSpPr>
              <a:spLocks noChangeShapeType="1"/>
            </p:cNvSpPr>
            <p:nvPr/>
          </p:nvSpPr>
          <p:spPr bwMode="auto">
            <a:xfrm>
              <a:off x="6201" y="9054"/>
              <a:ext cx="0" cy="90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61" name="Line 13"/>
            <p:cNvSpPr>
              <a:spLocks noChangeShapeType="1"/>
            </p:cNvSpPr>
            <p:nvPr/>
          </p:nvSpPr>
          <p:spPr bwMode="auto">
            <a:xfrm flipH="1">
              <a:off x="4401" y="10314"/>
              <a:ext cx="360" cy="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60" name="Line 12"/>
            <p:cNvSpPr>
              <a:spLocks noChangeShapeType="1"/>
            </p:cNvSpPr>
            <p:nvPr/>
          </p:nvSpPr>
          <p:spPr bwMode="auto">
            <a:xfrm>
              <a:off x="4401" y="9054"/>
              <a:ext cx="0" cy="288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59" name="Line 11"/>
            <p:cNvSpPr>
              <a:spLocks noChangeShapeType="1"/>
            </p:cNvSpPr>
            <p:nvPr/>
          </p:nvSpPr>
          <p:spPr bwMode="auto">
            <a:xfrm flipH="1">
              <a:off x="4041" y="9054"/>
              <a:ext cx="360" cy="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58" name="Line 10"/>
            <p:cNvSpPr>
              <a:spLocks noChangeShapeType="1"/>
            </p:cNvSpPr>
            <p:nvPr/>
          </p:nvSpPr>
          <p:spPr bwMode="auto">
            <a:xfrm flipH="1">
              <a:off x="4041" y="10314"/>
              <a:ext cx="360" cy="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57" name="Line 9"/>
            <p:cNvSpPr>
              <a:spLocks noChangeShapeType="1"/>
            </p:cNvSpPr>
            <p:nvPr/>
          </p:nvSpPr>
          <p:spPr bwMode="auto">
            <a:xfrm>
              <a:off x="8001" y="9234"/>
              <a:ext cx="0" cy="252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56" name="Line 8"/>
            <p:cNvSpPr>
              <a:spLocks noChangeShapeType="1"/>
            </p:cNvSpPr>
            <p:nvPr/>
          </p:nvSpPr>
          <p:spPr bwMode="auto">
            <a:xfrm>
              <a:off x="8001" y="9234"/>
              <a:ext cx="180" cy="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55" name="Line 7"/>
            <p:cNvSpPr>
              <a:spLocks noChangeShapeType="1"/>
            </p:cNvSpPr>
            <p:nvPr/>
          </p:nvSpPr>
          <p:spPr bwMode="auto">
            <a:xfrm>
              <a:off x="8001" y="10314"/>
              <a:ext cx="180" cy="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54" name="Line 6"/>
            <p:cNvSpPr>
              <a:spLocks noChangeShapeType="1"/>
            </p:cNvSpPr>
            <p:nvPr/>
          </p:nvSpPr>
          <p:spPr bwMode="auto">
            <a:xfrm>
              <a:off x="8001" y="11754"/>
              <a:ext cx="180" cy="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53" name="Line 5"/>
            <p:cNvSpPr>
              <a:spLocks noChangeShapeType="1"/>
            </p:cNvSpPr>
            <p:nvPr/>
          </p:nvSpPr>
          <p:spPr bwMode="auto">
            <a:xfrm>
              <a:off x="6201" y="10854"/>
              <a:ext cx="0" cy="216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52" name="Line 4"/>
            <p:cNvSpPr>
              <a:spLocks noChangeShapeType="1"/>
            </p:cNvSpPr>
            <p:nvPr/>
          </p:nvSpPr>
          <p:spPr bwMode="auto">
            <a:xfrm>
              <a:off x="5841" y="13014"/>
              <a:ext cx="720" cy="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51" name="Line 3"/>
            <p:cNvSpPr>
              <a:spLocks noChangeShapeType="1"/>
            </p:cNvSpPr>
            <p:nvPr/>
          </p:nvSpPr>
          <p:spPr bwMode="auto">
            <a:xfrm>
              <a:off x="7821" y="10314"/>
              <a:ext cx="180" cy="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ru-RU">
                <a:latin typeface="Times New Roman" pitchFamily="18" charset="0"/>
                <a:cs typeface="Times New Roman" pitchFamily="18" charset="0"/>
              </a:endParaRPr>
            </a:p>
          </p:txBody>
        </p:sp>
        <p:sp>
          <p:nvSpPr>
            <p:cNvPr id="2063" name="Rectangle 15"/>
            <p:cNvSpPr>
              <a:spLocks noChangeArrowheads="1"/>
            </p:cNvSpPr>
            <p:nvPr/>
          </p:nvSpPr>
          <p:spPr bwMode="auto">
            <a:xfrm>
              <a:off x="4761" y="8661"/>
              <a:ext cx="3060" cy="851"/>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Мемлекет және оның органдары</a:t>
              </a:r>
              <a:endParaRPr kumimoji="0" lang="kk-KZ"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b="0" i="0" u="none" strike="noStrike" cap="none" normalizeH="0" baseline="0" dirty="0">
                <a:ln>
                  <a:noFill/>
                </a:ln>
                <a:solidFill>
                  <a:schemeClr val="tx1"/>
                </a:solidFill>
                <a:effectLst/>
                <a:latin typeface="Times New Roman" pitchFamily="18" charset="0"/>
                <a:cs typeface="Times New Roman" pitchFamily="18" charset="0"/>
              </a:endParaRPr>
            </a:p>
          </p:txBody>
        </p:sp>
      </p:grpSp>
      <p:sp>
        <p:nvSpPr>
          <p:cNvPr id="2084" name="Rectangle 36"/>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Arial" pitchFamily="34" charset="0"/>
              </a:rPr>
              <a:t/>
            </a:r>
            <a:br>
              <a:rPr kumimoji="0" lang="ru-RU" sz="1800" b="0" i="0" u="none" strike="noStrike" cap="none" normalizeH="0" baseline="0">
                <a:ln>
                  <a:noFill/>
                </a:ln>
                <a:solidFill>
                  <a:schemeClr val="tx1"/>
                </a:solidFill>
                <a:effectLst/>
                <a:latin typeface="Arial" pitchFamily="34" charset="0"/>
              </a:rPr>
            </a:br>
            <a:endParaRPr kumimoji="0" lang="ru-RU" sz="1800" b="0" i="0" u="none" strike="noStrike" cap="none" normalizeH="0" baseline="0">
              <a:ln>
                <a:noFill/>
              </a:ln>
              <a:solidFill>
                <a:schemeClr val="tx1"/>
              </a:solidFill>
              <a:effectLst/>
              <a:latin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Arial" pitchFamily="34" charset="0"/>
            </a:endParaRPr>
          </a:p>
        </p:txBody>
      </p:sp>
      <p:sp>
        <p:nvSpPr>
          <p:cNvPr id="2085" name="Rectangle 37"/>
          <p:cNvSpPr>
            <a:spLocks noChangeArrowheads="1"/>
          </p:cNvSpPr>
          <p:nvPr/>
        </p:nvSpPr>
        <p:spPr bwMode="auto">
          <a:xfrm>
            <a:off x="0" y="0"/>
            <a:ext cx="9165138" cy="107721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kk-KZ" sz="32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Кәсіпкерлік мәдениеттің қалыптасуы мен дамуы</a:t>
            </a:r>
            <a:endParaRPr kumimoji="0" lang="ru-RU" sz="3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32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553200"/>
          </a:xfrm>
        </p:spPr>
        <p:style>
          <a:lnRef idx="1">
            <a:schemeClr val="accent3"/>
          </a:lnRef>
          <a:fillRef idx="2">
            <a:schemeClr val="accent3"/>
          </a:fillRef>
          <a:effectRef idx="1">
            <a:schemeClr val="accent3"/>
          </a:effectRef>
          <a:fontRef idx="minor">
            <a:schemeClr val="dk1"/>
          </a:fontRef>
        </p:style>
        <p:txBody>
          <a:bodyPr>
            <a:noAutofit/>
          </a:bodyPr>
          <a:lstStyle/>
          <a:p>
            <a:r>
              <a:rPr lang="kk-KZ" sz="2400" dirty="0">
                <a:latin typeface="Times New Roman" pitchFamily="18" charset="0"/>
                <a:cs typeface="Times New Roman" pitchFamily="18" charset="0"/>
              </a:rPr>
              <a:t>Кәсіпкерлік этиканың міндеттері келесілер болып табылады:</a:t>
            </a:r>
            <a:endParaRPr lang="ru-RU" sz="2400" dirty="0">
              <a:latin typeface="Times New Roman" pitchFamily="18" charset="0"/>
              <a:cs typeface="Times New Roman" pitchFamily="18" charset="0"/>
            </a:endParaRPr>
          </a:p>
          <a:p>
            <a:pPr lvl="0"/>
            <a:r>
              <a:rPr lang="kk-KZ" sz="2400" dirty="0">
                <a:latin typeface="Times New Roman" pitchFamily="18" charset="0"/>
                <a:cs typeface="Times New Roman" pitchFamily="18" charset="0"/>
              </a:rPr>
              <a:t>іскерлік қатынастар облысындағы тәжірибелерді үйрену;</a:t>
            </a:r>
            <a:endParaRPr lang="ru-RU" sz="2400" dirty="0">
              <a:latin typeface="Times New Roman" pitchFamily="18" charset="0"/>
              <a:cs typeface="Times New Roman" pitchFamily="18" charset="0"/>
            </a:endParaRPr>
          </a:p>
          <a:p>
            <a:pPr lvl="0"/>
            <a:r>
              <a:rPr lang="kk-KZ" sz="2400" dirty="0">
                <a:latin typeface="Times New Roman" pitchFamily="18" charset="0"/>
                <a:cs typeface="Times New Roman" pitchFamily="18" charset="0"/>
              </a:rPr>
              <a:t>субъектілердің экономикалық іс-әрекетіне мәдени құндылықтардың ықпалын талдау;</a:t>
            </a:r>
            <a:endParaRPr lang="ru-RU" sz="2400" dirty="0">
              <a:latin typeface="Times New Roman" pitchFamily="18" charset="0"/>
              <a:cs typeface="Times New Roman" pitchFamily="18" charset="0"/>
            </a:endParaRPr>
          </a:p>
          <a:p>
            <a:pPr lvl="0"/>
            <a:r>
              <a:rPr lang="kk-KZ" sz="2400" dirty="0">
                <a:latin typeface="Times New Roman" pitchFamily="18" charset="0"/>
                <a:cs typeface="Times New Roman" pitchFamily="18" charset="0"/>
              </a:rPr>
              <a:t>корпоративті және әмбебап этиканың өзара әсерін қарастыру. Әмбебап этика-кәсіби бейімділігі мен әлеуметтік функцияларына байланыссыз, барлық адамдар үшін міндетті ережелер мен нормалар және қағидалар. Корпоративтік этика-әрбір компанияның қызметкерлерінің іс-әрекетінің мәдениеті, олардың сенімдері, дәстүрлері, тұтынушылармен, әріптестермен және өздерінің арасындағы өзара қарым-қатынас деңгейі;</a:t>
            </a:r>
            <a:endParaRPr lang="ru-RU" sz="2400" dirty="0">
              <a:latin typeface="Times New Roman" pitchFamily="18" charset="0"/>
              <a:cs typeface="Times New Roman" pitchFamily="18" charset="0"/>
            </a:endParaRPr>
          </a:p>
          <a:p>
            <a:pPr lvl="0"/>
            <a:r>
              <a:rPr lang="kk-KZ" sz="2400" dirty="0">
                <a:latin typeface="Times New Roman" pitchFamily="18" charset="0"/>
                <a:cs typeface="Times New Roman" pitchFamily="18" charset="0"/>
              </a:rPr>
              <a:t>кәсіпкерліктің халықаралық мәдениетімен, оның моральдық-психологиялық стандарттарымен интеграциясы;</a:t>
            </a:r>
            <a:endParaRPr lang="ru-RU" sz="2400" dirty="0">
              <a:latin typeface="Times New Roman" pitchFamily="18" charset="0"/>
              <a:cs typeface="Times New Roman" pitchFamily="18" charset="0"/>
            </a:endParaRPr>
          </a:p>
          <a:p>
            <a:pPr lvl="0"/>
            <a:r>
              <a:rPr lang="kk-KZ" sz="2400" dirty="0">
                <a:latin typeface="Times New Roman" pitchFamily="18" charset="0"/>
                <a:cs typeface="Times New Roman" pitchFamily="18" charset="0"/>
              </a:rPr>
              <a:t>бизнестің әлеуметтік жауапкершілігі проблемаларын зерттеу;</a:t>
            </a:r>
            <a:endParaRPr lang="ru-RU" sz="2400" dirty="0">
              <a:latin typeface="Times New Roman" pitchFamily="18" charset="0"/>
              <a:cs typeface="Times New Roman" pitchFamily="18" charset="0"/>
            </a:endParaRPr>
          </a:p>
          <a:p>
            <a:pPr lvl="0"/>
            <a:r>
              <a:rPr lang="kk-KZ" sz="2400" dirty="0">
                <a:latin typeface="Times New Roman" pitchFamily="18" charset="0"/>
                <a:cs typeface="Times New Roman" pitchFamily="18" charset="0"/>
              </a:rPr>
              <a:t>кәсіпкерлік қызмет субъектілерін адамгершілік және өнегелілік тұрғысынан тәрбиелеу;</a:t>
            </a:r>
            <a:endParaRPr lang="ru-RU" sz="2400" dirty="0">
              <a:latin typeface="Times New Roman" pitchFamily="18" charset="0"/>
              <a:cs typeface="Times New Roman" pitchFamily="18" charset="0"/>
            </a:endParaRPr>
          </a:p>
          <a:p>
            <a:pPr lvl="0"/>
            <a:r>
              <a:rPr lang="kk-KZ" sz="2400" dirty="0">
                <a:latin typeface="Times New Roman" pitchFamily="18" charset="0"/>
                <a:cs typeface="Times New Roman" pitchFamily="18" charset="0"/>
              </a:rPr>
              <a:t>белгілі бір іскерлік жағдайлар бойынша этикалық қағидаларды әзірлеу т.б.</a:t>
            </a:r>
            <a:endParaRPr lang="ru-RU" sz="2400"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953</Words>
  <Application>Microsoft Office PowerPoint</Application>
  <PresentationFormat>Экран (4:3)</PresentationFormat>
  <Paragraphs>101</Paragraphs>
  <Slides>18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18</vt:i4>
      </vt:variant>
    </vt:vector>
  </HeadingPairs>
  <TitlesOfParts>
    <vt:vector size="22" baseType="lpstr">
      <vt:lpstr>Arial</vt:lpstr>
      <vt:lpstr>Calibri</vt:lpstr>
      <vt:lpstr>Times New Roman</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Бизнестің әлеуметтік жауапкершілігі- жеке кәсіпкерлік субъектілерінің әлеуметтік, экономикалық, экологиялық салаларда қоғамды дамытуға қосқан ерікті үлесі</vt:lpstr>
      <vt:lpstr>Презентация PowerPoint</vt:lpstr>
      <vt:lpstr>Презентация PowerPoint</vt:lpstr>
      <vt:lpstr>Презентация PowerPoint</vt:lpstr>
      <vt:lpstr>Презентация PowerPoint</vt:lpstr>
      <vt:lpstr>Бизнестің беделі мен имиджін қалыптастыру технологиясы</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27</cp:revision>
  <dcterms:modified xsi:type="dcterms:W3CDTF">2026-03-29T05:40:27Z</dcterms:modified>
</cp:coreProperties>
</file>